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0"/>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notesMasters/notesMaster1.xml" Type="http://schemas.openxmlformats.org/officeDocument/2006/relationships/notesMaster"/><Relationship Id="rId51" Target="theme/theme2.xml" Type="http://schemas.openxmlformats.org/officeDocument/2006/relationships/theme"/><Relationship Id="rId52" Target="notesSlides/notesSlide1.xml" Type="http://schemas.openxmlformats.org/officeDocument/2006/relationships/notesSlide"/><Relationship Id="rId53" Target="notesSlides/notesSlide2.xml" Type="http://schemas.openxmlformats.org/officeDocument/2006/relationships/notesSlide"/><Relationship Id="rId54" Target="notesSlides/notesSlide3.xml" Type="http://schemas.openxmlformats.org/officeDocument/2006/relationships/notesSlide"/><Relationship Id="rId55" Target="notesSlides/notesSlide4.xml" Type="http://schemas.openxmlformats.org/officeDocument/2006/relationships/notesSlide"/><Relationship Id="rId56" Target="notesSlides/notesSlide5.xml" Type="http://schemas.openxmlformats.org/officeDocument/2006/relationships/notesSlide"/><Relationship Id="rId57" Target="notesSlides/notesSlide6.xml" Type="http://schemas.openxmlformats.org/officeDocument/2006/relationships/notesSlide"/><Relationship Id="rId58" Target="notesSlides/notesSlide7.xml" Type="http://schemas.openxmlformats.org/officeDocument/2006/relationships/notesSlide"/><Relationship Id="rId59" Target="notesSlides/notesSlide8.xml" Type="http://schemas.openxmlformats.org/officeDocument/2006/relationships/notesSlide"/><Relationship Id="rId6" Target="fonts/font6.fntdata" Type="http://schemas.openxmlformats.org/officeDocument/2006/relationships/font"/><Relationship Id="rId60" Target="notesSlides/notesSlide9.xml" Type="http://schemas.openxmlformats.org/officeDocument/2006/relationships/notesSlide"/><Relationship Id="rId61" Target="notesSlides/notesSlide10.xml" Type="http://schemas.openxmlformats.org/officeDocument/2006/relationships/notesSlide"/><Relationship Id="rId62" Target="notesSlides/notesSlide11.xml" Type="http://schemas.openxmlformats.org/officeDocument/2006/relationships/notesSlide"/><Relationship Id="rId63" Target="notesSlides/notesSlide12.xml" Type="http://schemas.openxmlformats.org/officeDocument/2006/relationships/notesSlide"/><Relationship Id="rId64" Target="notesSlides/notesSlide13.xml" Type="http://schemas.openxmlformats.org/officeDocument/2006/relationships/notesSlide"/><Relationship Id="rId65" Target="notesSlides/notesSlide14.xml" Type="http://schemas.openxmlformats.org/officeDocument/2006/relationships/notesSlide"/><Relationship Id="rId66" Target="notesSlides/notesSlide15.xml" Type="http://schemas.openxmlformats.org/officeDocument/2006/relationships/notesSlide"/><Relationship Id="rId67" Target="notesSlides/notesSlide16.xml" Type="http://schemas.openxmlformats.org/officeDocument/2006/relationships/notesSlide"/><Relationship Id="rId68" Target="notesSlides/notesSlide17.xml" Type="http://schemas.openxmlformats.org/officeDocument/2006/relationships/notesSlide"/><Relationship Id="rId69" Target="notesSlides/notesSlide18.xml" Type="http://schemas.openxmlformats.org/officeDocument/2006/relationships/notesSlide"/><Relationship Id="rId7" Target="fonts/font7.fntdata" Type="http://schemas.openxmlformats.org/officeDocument/2006/relationships/font"/><Relationship Id="rId70" Target="notesSlides/notesSlide19.xml" Type="http://schemas.openxmlformats.org/officeDocument/2006/relationships/notesSlide"/><Relationship Id="rId71" Target="notesSlides/notesSlide20.xml" Type="http://schemas.openxmlformats.org/officeDocument/2006/relationships/notesSlide"/><Relationship Id="rId72" Target="notesSlides/notesSlide21.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Popularisée par M. Ohno chez Toyota en 1950, c’est une approche de gestion qui révolutionne la manière dont les entreprises organisent leur travail.</a:t>
            </a:r>
          </a:p>
          <a:p>
            <a:r>
              <a:rPr lang="en-US"/>
              <a:t/>
            </a:r>
          </a:p>
          <a:p>
            <a:r>
              <a:rPr lang="en-US"/>
              <a:t>Kanban se base sur des principes fondamentaux visant à réduire le gaspillage, à améliorer la flexibilité et à répondre efficacement à la demande des clients.</a:t>
            </a:r>
          </a:p>
          <a:p>
            <a:r>
              <a:rPr lang="en-US"/>
              <a:t/>
            </a:r>
          </a:p>
          <a:p>
            <a:r>
              <a:rPr lang="en-US"/>
              <a:t>Aujourd'hui, cette méthodologie trouve des applications bien au-delà de l'industrie automobile et est largement adoptée dans le monde entier pour optimiser les processus et accroître la satisfaction client.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Pensez à chaque membre de l'équipe Kanban comme un musicien dans un orchestre, avec des instruments différents représentant leurs tâches et responsabilités.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Là où le chef d'orchestre dirige l'orchestre, l'équipe Kanban a un facilitateur ou un responsable de l'équipe qui dirige la réunion. Le chef d'orchestre donne le ton et l'élan, tout comme le facilitateur Kanban.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Chaque instrument représente une tâche ou une partie du projet. Les musiciens expliquent comment ils ont joué de leur instrument depuis la dernière répétition et dégagent ensemble des axes d’améliorations </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 la même manière que les musiciens reçoivent des commentaires sur leur jeu, les membres de l'équipe partagent des mises à jour et posent des questions pour obtenir des feedbacks des autres membres et du facilitateur Kanban.</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Comme l'orchestre continue de répéter pour s'améliorer, les réunions Kanban ont lieu régulièrement (quotidiennement ou selon une fréquence définie) pour maintenir un rythme continu et assurer que le projet progresse harmonieusement.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Jusqu'à la symphonie finale </a:t>
            </a:r>
          </a:p>
          <a:p>
            <a:r>
              <a:rPr lang="en-US"/>
              <a:t/>
            </a:r>
          </a:p>
          <a:p>
            <a:r>
              <a:rPr lang="en-US"/>
              <a:t>- L'objectif ultime de l'orchestre est de donner une performance exceptionnelle. Pour l'équipe Kanban, c'est de livrer un projet réussi grâce à une coordination efficace et des stand up meeting qui permettent d'ajuster constamment la mélodie du travail.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la satisfaction des collaborateurs : L’implication de tous les acteurs de l'entreprise au projet fait qu’on note une optimisation des conditions de travail des employés. La méthode Kaizen vise à améliorer le moral des équipes. </a:t>
            </a:r>
          </a:p>
          <a:p>
            <a:r>
              <a:rPr lang="en-US"/>
              <a:t/>
            </a:r>
          </a:p>
          <a:p>
            <a:r>
              <a:rPr lang="en-US"/>
              <a:t/>
            </a:r>
          </a:p>
          <a:p>
            <a:r>
              <a:rPr lang="en-US"/>
              <a:t>la satisfaction des clients et leur fidélisation : avec des produits et services de qualité. L'écoute client est un outil important pour identifier les leviers de satisfaction. </a:t>
            </a:r>
          </a:p>
          <a:p>
            <a:r>
              <a:rPr lang="en-US"/>
              <a:t/>
            </a:r>
          </a:p>
          <a:p>
            <a:r>
              <a:rPr lang="en-US"/>
              <a:t>l’optimisation des processus et des tâches : plus rapides, plus efficaces.  L'amélioration des processus est un pilier du Kaizen.</a:t>
            </a:r>
          </a:p>
          <a:p>
            <a:r>
              <a:rPr lang="en-US"/>
              <a:t/>
            </a:r>
          </a:p>
          <a:p>
            <a:r>
              <a:rPr lang="en-US"/>
              <a:t>la réduction des délais et la réduction des coûts : grâce à une organisation plus performante. L'excellence opérationnelle est recherchée.</a:t>
            </a:r>
          </a:p>
          <a:p>
            <a:r>
              <a:rPr lang="en-US"/>
              <a:t/>
            </a:r>
          </a:p>
          <a:p>
            <a:r>
              <a:rPr lang="en-US"/>
              <a:t>l'amélioration du travail d'équipe par</a:t>
            </a:r>
          </a:p>
          <a:p>
            <a:r>
              <a:rPr lang="en-US"/>
              <a:t>-  l'habitude de travailler ensemble rend la communication plus fluide et décloisonne l'entreprise.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C'est comme le nombre de pizzas en cours de préparation dans votre cuisine à un moment donné. Si vous avez 5 pizzas en train d'être préparées, c'est votre WIP actuel.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Vous avez décidé que votre cuisine peut gérer 6 pizzas en préparation simultanément. Le respect de cette limite signifie que vous évitez de surcharger votre four et votre espace de travail.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"Lead Time" dans le contexte Kanban peut être imagé comme le voyage d'une pizza depuis la commande jusqu'à son arrivée à votre porte.</a:t>
            </a:r>
          </a:p>
          <a:p>
            <a:r>
              <a:rPr lang="en-US"/>
              <a:t/>
            </a:r>
          </a:p>
          <a:p>
            <a:r>
              <a:rPr lang="en-US"/>
              <a:t>Ce serait la durée totale depuis le moment où vous avez passé votre commande jusqu'à ce que vous receviez la pizza et l'acceptiez.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Scénario - Production Axée sur la Demande - restaurant de sushi :</a:t>
            </a:r>
          </a:p>
          <a:p>
            <a:r>
              <a:rPr lang="en-US"/>
              <a:t/>
            </a:r>
          </a:p>
          <a:p>
            <a:r>
              <a:rPr lang="en-US"/>
              <a:t>- Vous avez un petit menu affiché sur le comptoir, mais il ne contient que quelques types de sushis.</a:t>
            </a:r>
          </a:p>
          <a:p>
            <a:r>
              <a:rPr lang="en-US"/>
              <a:t/>
            </a:r>
          </a:p>
          <a:p>
            <a:r>
              <a:rPr lang="en-US"/>
              <a:t>- Lorsqu'un client s'assoit, il regarde le menu et commande spécifiquement les sushis qu'il souhaite manger. </a:t>
            </a:r>
          </a:p>
          <a:p>
            <a:r>
              <a:rPr lang="en-US"/>
              <a:t>- Vous notez sa commande.</a:t>
            </a:r>
          </a:p>
          <a:p>
            <a:r>
              <a:rPr lang="en-US"/>
              <a:t/>
            </a:r>
          </a:p>
          <a:p>
            <a:r>
              <a:rPr lang="en-US"/>
              <a:t>- Vous préparez immédiatement les sushis que le client a commandés, en utilisant les ingrédients frais disponibles devant vous.</a:t>
            </a:r>
          </a:p>
          <a:p>
            <a:r>
              <a:rPr lang="en-US"/>
              <a:t/>
            </a:r>
          </a:p>
          <a:p>
            <a:r>
              <a:rPr lang="en-US"/>
              <a:t>- Une fois que les sushis sont prêts, vous les servez au client.</a:t>
            </a:r>
          </a:p>
          <a:p>
            <a:r>
              <a:rPr lang="en-US"/>
              <a:t/>
            </a:r>
          </a:p>
          <a:p>
            <a:r>
              <a:rPr lang="en-US"/>
              <a:t>Ce processus se répète pour chaque client qui s'assoit, et vous ne préparez que ce qui est commandé. Il n'y a pas de surplus de sushis prêts d'avance.</a:t>
            </a:r>
          </a:p>
          <a:p>
            <a:r>
              <a:rPr lang="en-US"/>
              <a:t/>
            </a:r>
          </a:p>
          <a:p>
            <a:r>
              <a:rPr lang="en-US"/>
              <a:t>Dans ce scénario, vous produisez uniquement ce qui est demandé (production axée sur la demande), ce qui minimise le gaspillage de nourriture et garantit que les clients obtiennent exactement ce qu'ils veulent.</a:t>
            </a:r>
          </a:p>
          <a:p>
            <a:r>
              <a:rPr lang="en-US"/>
              <a:t/>
            </a:r>
          </a:p>
          <a:p>
            <a:r>
              <a:rPr lang="en-US"/>
              <a:t>- C'est l'idée fondamentale derrière le système de "flux tiré" (Pull System) : produire en fonction de la demande réelle, au moment où elle est demandée, plutôt que de pousser la production en espérant qu'elle sera consommée.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"Cycle Time" peut être imagé comme la cuisson d'une pizza dans un restaurant.</a:t>
            </a:r>
          </a:p>
          <a:p>
            <a:r>
              <a:rPr lang="en-US"/>
              <a:t/>
            </a:r>
          </a:p>
          <a:p>
            <a:r>
              <a:rPr lang="en-US"/>
              <a:t>Dans le contexte Kanban, le "Cycle Time" est similaire, c’est la mesure du temps nécessaire pour qu'une tâche individuelle soit complétée, du début à la fin, sans prendre en compte les délais d'attente entre les étapes.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la préparation des garnitures prend beaucoup plus de temps que la cuisson, cela peut créer un goulot d'étranglement dans votre processus.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Maintenant le tableau Kanban, un outil au centre du processus de développement. </a:t>
            </a:r>
          </a:p>
          <a:p>
            <a:r>
              <a:rPr lang="en-US"/>
              <a:t/>
            </a:r>
          </a:p>
          <a:p>
            <a:r>
              <a:rPr lang="en-US"/>
              <a:t>- On peut le voir comme une carte au trésor magique qui vous aide à :</a:t>
            </a:r>
          </a:p>
          <a:p>
            <a:r>
              <a:rPr lang="en-US"/>
              <a:t/>
            </a:r>
          </a:p>
          <a:p>
            <a:r>
              <a:rPr lang="en-US"/>
              <a:t>- gérer votre travail de manière organisée</a:t>
            </a:r>
          </a:p>
          <a:p>
            <a:r>
              <a:rPr lang="en-US"/>
              <a:t/>
            </a:r>
          </a:p>
          <a:p>
            <a:r>
              <a:rPr lang="en-US"/>
              <a:t>- éviter les embûches</a:t>
            </a:r>
          </a:p>
          <a:p>
            <a:r>
              <a:rPr lang="en-US"/>
              <a:t/>
            </a:r>
          </a:p>
          <a:p>
            <a:r>
              <a:rPr lang="en-US"/>
              <a:t>- prioriser intelligemment les étapes</a:t>
            </a:r>
          </a:p>
          <a:p>
            <a:r>
              <a:rPr lang="en-US"/>
              <a:t/>
            </a:r>
          </a:p>
          <a:p>
            <a:r>
              <a:rPr lang="en-US"/>
              <a:t> - et  collaborer efficacement pour atteindre vos objectifs. </a:t>
            </a:r>
          </a:p>
          <a:p>
            <a:r>
              <a:rPr lang="en-US"/>
              <a:t/>
            </a:r>
          </a:p>
          <a:p>
            <a:r>
              <a:rPr lang="en-US"/>
              <a:t>- C'est un outil précieux pour ceux qui cherchent à maximiser leur productivité. </a:t>
            </a:r>
          </a:p>
          <a:p>
            <a:r>
              <a:rPr lang="en-US"/>
              <a:t/>
            </a:r>
          </a:p>
          <a:p>
            <a:r>
              <a:rPr lang="en-US"/>
              <a:t>- Elle permet une visibilité Totale : </a:t>
            </a:r>
          </a:p>
          <a:p>
            <a:r>
              <a:rPr lang="en-US"/>
              <a:t/>
            </a:r>
          </a:p>
          <a:p>
            <a:r>
              <a:rPr lang="en-US"/>
              <a:t>- Cette carte au trésor est exposée à tous. </a:t>
            </a:r>
          </a:p>
          <a:p>
            <a:r>
              <a:rPr lang="en-US"/>
              <a:t/>
            </a:r>
          </a:p>
          <a:p>
            <a:r>
              <a:rPr lang="en-US"/>
              <a:t>- Chaque étape de votre travail est représentée par une île sur cette carte. </a:t>
            </a:r>
          </a:p>
          <a:p>
            <a:r>
              <a:rPr lang="en-US"/>
              <a:t/>
            </a:r>
          </a:p>
          <a:p>
            <a:r>
              <a:rPr lang="en-US"/>
              <a:t>- Vous pouvez voir clairement où vous en êtes dans votre voyage, quelles tâches sont en cours, quelles sont à venir, et celles qui sont déjà terminées.</a:t>
            </a:r>
          </a:p>
          <a:p>
            <a:r>
              <a:rPr lang="en-US"/>
              <a:t/>
            </a:r>
          </a:p>
          <a:p>
            <a:r>
              <a:rPr lang="en-US"/>
              <a:t>La Gestion de ses taches est Facilitée : </a:t>
            </a:r>
          </a:p>
          <a:p>
            <a:r>
              <a:rPr lang="en-US"/>
              <a:t/>
            </a:r>
          </a:p>
          <a:p>
            <a:r>
              <a:rPr lang="en-US"/>
              <a:t>- Sur cette carte, chaque tâche est comme un trésor que vous devez découvrir.</a:t>
            </a:r>
          </a:p>
          <a:p>
            <a:r>
              <a:rPr lang="en-US"/>
              <a:t/>
            </a:r>
          </a:p>
          <a:p>
            <a:r>
              <a:rPr lang="en-US"/>
              <a:t>- Vous vous déplacez d'un trésor à un autre au fur et à mesure que vous avancez. </a:t>
            </a:r>
          </a:p>
          <a:p>
            <a:r>
              <a:rPr lang="en-US"/>
              <a:t/>
            </a:r>
          </a:p>
          <a:p>
            <a:r>
              <a:rPr lang="en-US"/>
              <a:t>- Cela vous aide à gérer votre travail de manière fluide, en veillant à ce que rien ne soit oublié ou négligé.</a:t>
            </a:r>
          </a:p>
          <a:p>
            <a:r>
              <a:rPr lang="en-US"/>
              <a:t/>
            </a:r>
          </a:p>
          <a:p>
            <a:r>
              <a:rPr lang="en-US"/>
              <a:t>Priorisation Intuitive : Vous pouvez décider de mettre les trésors les plus importants près du début de votre voyage. Vous pouvez ainsi prioriser naturellement ce qui doit être fait en premier, sans avoir à réfléchir de manière compliquée.</a:t>
            </a:r>
          </a:p>
          <a:p>
            <a:r>
              <a:rPr lang="en-US"/>
              <a:t/>
            </a:r>
          </a:p>
          <a:p>
            <a:r>
              <a:rPr lang="en-US"/>
              <a:t>- Collaboration Transparente : Si vous avez un équipage avec vous, tous peuvent voir la carte et suivre votre progression. Vous pouvez facilement attribuer des tâches à différents membres de votre équipage et vous assurer que tout le monde travaille en harmonie vers le même trésor final.</a:t>
            </a:r>
          </a:p>
          <a:p>
            <a:r>
              <a:rPr lang="en-US"/>
              <a:t/>
            </a:r>
          </a:p>
          <a:p>
            <a:r>
              <a:rPr lang="en-US"/>
              <a:t>Éviter la Surcharge : Le tableau Kanban a des limites de travail en cours (WIP limit) comme des sacs pour transporter le trésor. Vous ne pouvez pas prendre plus de trésors que ce que ces sacs peuvent contenir. Cela empêche la surcharge, vous évitant d'être submergé de trésors à gérer en même temps.</a:t>
            </a:r>
          </a:p>
          <a:p>
            <a:r>
              <a:rPr lang="en-US"/>
              <a:t/>
            </a:r>
          </a:p>
          <a:p>
            <a:r>
              <a:rPr lang="en-US"/>
              <a:t>- Adaptation Facile : Si vous trouvez un trésor imprévu en cours de route ou si vous devez changer de direction, vous pouvez le faire sans perdre de vue la carte au trésor. Le tableau Kanban vous permet d'ajuster votre itinéraire en conséquence.</a:t>
            </a:r>
          </a:p>
          <a:p>
            <a:r>
              <a:rPr lang="en-US"/>
              <a:t/>
            </a:r>
          </a:p>
          <a:p>
            <a:r>
              <a:rPr lang="en-US"/>
              <a:t>Maintenant pour passer d'un point A à un point B, il y a des règles...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Passons maintenant dans un univers culinaire pour l'explication :</a:t>
            </a:r>
          </a:p>
          <a:p>
            <a:r>
              <a:rPr lang="en-US"/>
              <a:t/>
            </a:r>
          </a:p>
          <a:p>
            <a:r>
              <a:rPr lang="en-US"/>
              <a:t>Les règles de flux Kanban sont similaires à la préparation d'un repas exquis, où chaque étape est planifiée, testée et validée pour s'assurer que le produit final est parfaitement préparé et que tout le monde est ravi de le déguster.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Avant de commencer à cuisiner, nous devons nous assurer d'avoir tous les ingrédients nécessaires.</a:t>
            </a:r>
          </a:p>
          <a:p>
            <a:r>
              <a:rPr lang="en-US"/>
              <a:t/>
            </a:r>
          </a:p>
          <a:p>
            <a:r>
              <a:rPr lang="en-US"/>
              <a:t>- Cela signifie que nous vérifions d'abord que nous avons des pâtes, des tomates, de l'huile d'olive, des herbes, etc. </a:t>
            </a:r>
          </a:p>
          <a:p>
            <a:r>
              <a:rPr lang="en-US"/>
              <a:t/>
            </a:r>
          </a:p>
          <a:p>
            <a:r>
              <a:rPr lang="en-US"/>
              <a:t>- Nous devons également avoir la recette détaillée à portée de main pour savoir exactement comment préparer la sauce. </a:t>
            </a:r>
          </a:p>
          <a:p>
            <a:r>
              <a:rPr lang="en-US"/>
              <a:t/>
            </a:r>
          </a:p>
          <a:p>
            <a:r>
              <a:rPr lang="en-US"/>
              <a:t>- C'est comme avoir tous les éléments prêts avant de commencer à cuisiner.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Une fois que nous avons tous les ingrédients, nous commençons à préparer la sauce.</a:t>
            </a:r>
          </a:p>
          <a:p>
            <a:r>
              <a:rPr lang="en-US"/>
              <a:t/>
            </a:r>
          </a:p>
          <a:p>
            <a:r>
              <a:rPr lang="en-US"/>
              <a:t>- Nous nous assurons que chaque étape de la cuisson est parfaitement réalisée, comme faire chauffer l'huile d'olive, faire sauter les tomates, ajouter les herbes, etc. </a:t>
            </a:r>
          </a:p>
          <a:p>
            <a:r>
              <a:rPr lang="en-US"/>
              <a:t/>
            </a:r>
          </a:p>
          <a:p>
            <a:r>
              <a:rPr lang="en-US"/>
              <a:t>- Lorsque la sauce est prête et qu'elle a une belle saveur, nous pouvons dire qu'elle est "prête pour les tests". </a:t>
            </a:r>
          </a:p>
          <a:p>
            <a:r>
              <a:rPr lang="en-US"/>
              <a:t/>
            </a:r>
          </a:p>
          <a:p>
            <a:r>
              <a:rPr lang="en-US"/>
              <a:t>- C'est comme si nous goûtions la sauce pour nous assurer qu'elle est délicieuse.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Maintenant, nous invitons donc quelques amis à dîner, et ils goûtent la sauce. </a:t>
            </a:r>
          </a:p>
          <a:p>
            <a:r>
              <a:rPr lang="en-US"/>
              <a:t/>
            </a:r>
          </a:p>
          <a:p>
            <a:r>
              <a:rPr lang="en-US"/>
              <a:t>- S'ils trouvent qu'elle est délicieuse et qu'il n'y a pas besoin d'ajuster les assaisonnements, c'est comme si nos amis avaient réussi les tests. </a:t>
            </a:r>
          </a:p>
          <a:p>
            <a:r>
              <a:rPr lang="en-US"/>
              <a:t>- Si quelque chose ne va pas, nous apportons des corrections pour la rendre parfaite.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Toute ces histoires se transforment en un beau tableau kanban : </a:t>
            </a:r>
          </a:p>
          <a:p>
            <a:r>
              <a:rPr lang="en-US"/>
              <a:t/>
            </a:r>
          </a:p>
          <a:p>
            <a:r>
              <a:rPr lang="en-US"/>
              <a:t>Plus concrètement : </a:t>
            </a:r>
          </a:p>
          <a:p>
            <a:r>
              <a:rPr lang="en-US"/>
              <a:t>- Avant qu'une tâche puisse être déplacée de la colonne "À faire" à la colonne "En cours", elle doit avoir une description claire, des critères d'acceptation définis et être attribuée à un membre de l'équipe.</a:t>
            </a:r>
          </a:p>
          <a:p>
            <a:r>
              <a:rPr lang="en-US"/>
              <a:t/>
            </a:r>
          </a:p>
          <a:p>
            <a:r>
              <a:rPr lang="en-US"/>
              <a:t>- Pour qu'une tâche passe de la colonne "En cours" à la colonne "Révision du code", le code doit être écrit et testé localement. </a:t>
            </a:r>
          </a:p>
          <a:p>
            <a:r>
              <a:rPr lang="en-US"/>
              <a:t/>
            </a:r>
          </a:p>
          <a:p>
            <a:r>
              <a:rPr lang="en-US"/>
              <a:t>- Puis, pour que la tâche passe DANS la colonne “test”, le développeur en charge de la révision doit signaler que la tâche est prête pour les tests.</a:t>
            </a:r>
          </a:p>
          <a:p>
            <a:r>
              <a:rPr lang="en-US"/>
              <a:t/>
            </a:r>
          </a:p>
          <a:p>
            <a:r>
              <a:rPr lang="en-US"/>
              <a:t>- Enfin, avant qu'une tâche puisse être déplacée de la colonne “Test" à la colonne "Terminé", elle doit avoir passé avec succès une série de tests, y compris les tests unitaires et les tests d'intégration. Tous les problèmes ou bugs détectés doivent être résolus.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suivre l'évolution de la méthode au sein de l'équipe nous allons avoir des réunions quotidiennes.  </a:t>
            </a:r>
          </a:p>
          <a:p>
            <a:r>
              <a:rPr lang="en-US"/>
              <a:t/>
            </a:r>
          </a:p>
          <a:p>
            <a:r>
              <a:rPr lang="en-US"/>
              <a:t>Les stand-up meetings</a:t>
            </a:r>
          </a:p>
          <a:p>
            <a:r>
              <a:rPr lang="en-US"/>
              <a:t/>
            </a:r>
          </a:p>
          <a:p>
            <a:r>
              <a:rPr lang="en-US"/>
              <a:t>Imaginons les comme les répétitions d'un orchestre, où chaque membre de l'équipe joue son rôle, reçoit des feedbacks, et s'efforce d'atteindre l'harmonie et la perfection dans l'exécution du projet final.</a:t>
            </a:r>
          </a:p>
          <a:p>
            <a:r>
              <a:rPr lang="en-US"/>
              <a:t/>
            </a:r>
          </a:p>
          <a:p>
            <a:r>
              <a:rPr lang="en-US"/>
              <a:t/>
            </a:r>
          </a:p>
          <a:p>
            <a:r>
              <a:rPr lang="en-US"/>
              <a:t/>
            </a:r>
          </a:p>
          <a:p>
            <a:r>
              <a:rPr lang="en-US"/>
              <a:t/>
            </a:r>
          </a:p>
          <a:p>
            <a:r>
              <a:rPr lang="en-US"/>
              <a:t/>
            </a:r>
          </a:p>
          <a:p>
            <a:r>
              <a:rPr lang="en-US"/>
              <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8.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9.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1.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4.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4.jpe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7.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8.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CA9A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981200" y="-94024"/>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958419"/>
            <a:ext cx="15825812" cy="2419650"/>
          </a:xfrm>
          <a:prstGeom prst="rect">
            <a:avLst/>
          </a:prstGeom>
        </p:spPr>
        <p:txBody>
          <a:bodyPr anchor="t" rtlCol="false" tIns="0" lIns="0" bIns="0" rIns="0">
            <a:spAutoFit/>
          </a:bodyPr>
          <a:lstStyle/>
          <a:p>
            <a:pPr>
              <a:lnSpc>
                <a:spcPts val="6244"/>
              </a:lnSpc>
            </a:pPr>
            <a:r>
              <a:rPr lang="en-US" sz="6244">
                <a:solidFill>
                  <a:srgbClr val="FFFFFF"/>
                </a:solidFill>
                <a:latin typeface="DM Sans Bold"/>
              </a:rPr>
              <a:t>OPTIMISATION DES PROCESSUS AVEC LA MÉTHODOLOGIE KANBAN</a:t>
            </a:r>
          </a:p>
          <a:p>
            <a:pPr>
              <a:lnSpc>
                <a:spcPts val="6244"/>
              </a:lnSpc>
            </a:pPr>
          </a:p>
        </p:txBody>
      </p:sp>
      <p:sp>
        <p:nvSpPr>
          <p:cNvPr name="TextBox 7" id="7"/>
          <p:cNvSpPr txBox="true"/>
          <p:nvPr/>
        </p:nvSpPr>
        <p:spPr>
          <a:xfrm rot="0">
            <a:off x="10269626" y="7430533"/>
            <a:ext cx="5722116" cy="523246"/>
          </a:xfrm>
          <a:prstGeom prst="rect">
            <a:avLst/>
          </a:prstGeom>
        </p:spPr>
        <p:txBody>
          <a:bodyPr anchor="t" rtlCol="false" tIns="0" lIns="0" bIns="0" rIns="0">
            <a:spAutoFit/>
          </a:bodyPr>
          <a:lstStyle/>
          <a:p>
            <a:pPr algn="r">
              <a:lnSpc>
                <a:spcPts val="4070"/>
              </a:lnSpc>
            </a:pPr>
            <a:r>
              <a:rPr lang="en-US" sz="3700">
                <a:solidFill>
                  <a:srgbClr val="FFFFFF"/>
                </a:solidFill>
                <a:latin typeface="DM Sans Italics"/>
              </a:rPr>
              <a:t>Alizéa Massé</a:t>
            </a:r>
          </a:p>
        </p:txBody>
      </p:sp>
      <p:sp>
        <p:nvSpPr>
          <p:cNvPr name="Freeform 8" id="8"/>
          <p:cNvSpPr/>
          <p:nvPr/>
        </p:nvSpPr>
        <p:spPr>
          <a:xfrm flipH="false" flipV="false" rot="0">
            <a:off x="1981200" y="6267450"/>
            <a:ext cx="2880360" cy="4114800"/>
          </a:xfrm>
          <a:custGeom>
            <a:avLst/>
            <a:gdLst/>
            <a:ahLst/>
            <a:cxnLst/>
            <a:rect r="r" b="b" t="t" l="l"/>
            <a:pathLst>
              <a:path h="4114800" w="288036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5623560" y="7673106"/>
            <a:ext cx="3422956" cy="2613894"/>
          </a:xfrm>
          <a:custGeom>
            <a:avLst/>
            <a:gdLst/>
            <a:ahLst/>
            <a:cxnLst/>
            <a:rect r="r" b="b" t="t" l="l"/>
            <a:pathLst>
              <a:path h="2613894" w="3422956">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737966" y="2853643"/>
            <a:ext cx="10521334" cy="5629145"/>
          </a:xfrm>
          <a:custGeom>
            <a:avLst/>
            <a:gdLst/>
            <a:ahLst/>
            <a:cxnLst/>
            <a:rect r="r" b="b" t="t" l="l"/>
            <a:pathLst>
              <a:path h="5629145" w="10521334">
                <a:moveTo>
                  <a:pt x="0" y="0"/>
                </a:moveTo>
                <a:lnTo>
                  <a:pt x="10521334" y="0"/>
                </a:lnTo>
                <a:lnTo>
                  <a:pt x="10521334" y="5629146"/>
                </a:lnTo>
                <a:lnTo>
                  <a:pt x="0" y="5629146"/>
                </a:lnTo>
                <a:lnTo>
                  <a:pt x="0" y="0"/>
                </a:lnTo>
                <a:close/>
              </a:path>
            </a:pathLst>
          </a:custGeom>
          <a:blipFill>
            <a:blip r:embed="rId7"/>
            <a:stretch>
              <a:fillRect l="-16288" t="0" r="-17760" b="0"/>
            </a:stretch>
          </a:blipFill>
        </p:spPr>
      </p:sp>
      <p:sp>
        <p:nvSpPr>
          <p:cNvPr name="TextBox 5" id="5"/>
          <p:cNvSpPr txBox="true"/>
          <p:nvPr/>
        </p:nvSpPr>
        <p:spPr>
          <a:xfrm rot="0">
            <a:off x="1010822"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STAND UP MEETING</a:t>
            </a:r>
          </a:p>
        </p:txBody>
      </p:sp>
      <p:sp>
        <p:nvSpPr>
          <p:cNvPr name="TextBox 6" id="6"/>
          <p:cNvSpPr txBox="true"/>
          <p:nvPr/>
        </p:nvSpPr>
        <p:spPr>
          <a:xfrm rot="0">
            <a:off x="1010822" y="2710768"/>
            <a:ext cx="8517255" cy="5232400"/>
          </a:xfrm>
          <a:prstGeom prst="rect">
            <a:avLst/>
          </a:prstGeom>
        </p:spPr>
        <p:txBody>
          <a:bodyPr anchor="t" rtlCol="false" tIns="0" lIns="0" bIns="0" rIns="0">
            <a:spAutoFit/>
          </a:bodyPr>
          <a:lstStyle/>
          <a:p>
            <a:pPr>
              <a:lnSpc>
                <a:spcPts val="6080"/>
              </a:lnSpc>
            </a:pPr>
            <a:r>
              <a:rPr lang="en-US" sz="3800">
                <a:solidFill>
                  <a:srgbClr val="8CA9AD"/>
                </a:solidFill>
                <a:latin typeface="Open Sans"/>
              </a:rPr>
              <a:t>L'Orchestre Kanban</a:t>
            </a:r>
          </a:p>
          <a:p>
            <a:pPr>
              <a:lnSpc>
                <a:spcPts val="6080"/>
              </a:lnSpc>
            </a:pPr>
            <a:r>
              <a:rPr lang="en-US" sz="3800">
                <a:solidFill>
                  <a:srgbClr val="8CA9AD"/>
                </a:solidFill>
                <a:latin typeface="Open Sans"/>
              </a:rPr>
              <a:t>Le Chef d'Orchestre</a:t>
            </a:r>
          </a:p>
          <a:p>
            <a:pPr>
              <a:lnSpc>
                <a:spcPts val="6080"/>
              </a:lnSpc>
            </a:pPr>
            <a:r>
              <a:rPr lang="en-US" sz="3800">
                <a:solidFill>
                  <a:srgbClr val="8CA9AD"/>
                </a:solidFill>
                <a:latin typeface="Open Sans"/>
              </a:rPr>
              <a:t>Les Instruments  </a:t>
            </a:r>
          </a:p>
          <a:p>
            <a:pPr>
              <a:lnSpc>
                <a:spcPts val="6080"/>
              </a:lnSpc>
            </a:pPr>
            <a:r>
              <a:rPr lang="en-US" sz="3800">
                <a:solidFill>
                  <a:srgbClr val="8CA9AD"/>
                </a:solidFill>
                <a:latin typeface="Open Sans"/>
              </a:rPr>
              <a:t>Le Feedback Musical</a:t>
            </a:r>
          </a:p>
          <a:p>
            <a:pPr>
              <a:lnSpc>
                <a:spcPts val="6080"/>
              </a:lnSpc>
            </a:pPr>
            <a:r>
              <a:rPr lang="en-US" sz="3800">
                <a:solidFill>
                  <a:srgbClr val="8CA9AD"/>
                </a:solidFill>
                <a:latin typeface="Open Sans"/>
              </a:rPr>
              <a:t>Le Rythme Continu</a:t>
            </a:r>
          </a:p>
          <a:p>
            <a:pPr>
              <a:lnSpc>
                <a:spcPts val="6080"/>
              </a:lnSpc>
            </a:pPr>
            <a:r>
              <a:rPr lang="en-US" sz="3800">
                <a:solidFill>
                  <a:srgbClr val="8CA9AD"/>
                </a:solidFill>
                <a:latin typeface="Open Sans"/>
              </a:rPr>
              <a:t>La Symphonie Finale</a:t>
            </a:r>
          </a:p>
          <a:p>
            <a:pPr>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144000" y="2547314"/>
            <a:ext cx="8446102" cy="5683020"/>
          </a:xfrm>
          <a:custGeom>
            <a:avLst/>
            <a:gdLst/>
            <a:ahLst/>
            <a:cxnLst/>
            <a:rect r="r" b="b" t="t" l="l"/>
            <a:pathLst>
              <a:path h="5683020" w="8446102">
                <a:moveTo>
                  <a:pt x="0" y="0"/>
                </a:moveTo>
                <a:lnTo>
                  <a:pt x="8446102" y="0"/>
                </a:lnTo>
                <a:lnTo>
                  <a:pt x="8446102" y="5683020"/>
                </a:lnTo>
                <a:lnTo>
                  <a:pt x="0" y="5683020"/>
                </a:lnTo>
                <a:lnTo>
                  <a:pt x="0" y="0"/>
                </a:lnTo>
                <a:close/>
              </a:path>
            </a:pathLst>
          </a:custGeom>
          <a:blipFill>
            <a:blip r:embed="rId7"/>
            <a:stretch>
              <a:fillRect l="0" t="0" r="0" b="0"/>
            </a:stretch>
          </a:blipFill>
        </p:spPr>
      </p:sp>
      <p:sp>
        <p:nvSpPr>
          <p:cNvPr name="TextBox 5" id="5"/>
          <p:cNvSpPr txBox="true"/>
          <p:nvPr/>
        </p:nvSpPr>
        <p:spPr>
          <a:xfrm rot="0">
            <a:off x="1028700"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L'ORCHESTRE KANBAN</a:t>
            </a:r>
          </a:p>
        </p:txBody>
      </p:sp>
      <p:sp>
        <p:nvSpPr>
          <p:cNvPr name="TextBox 6" id="6"/>
          <p:cNvSpPr txBox="true"/>
          <p:nvPr/>
        </p:nvSpPr>
        <p:spPr>
          <a:xfrm rot="0">
            <a:off x="1028700" y="2352889"/>
            <a:ext cx="8517255" cy="3035935"/>
          </a:xfrm>
          <a:prstGeom prst="rect">
            <a:avLst/>
          </a:prstGeom>
        </p:spPr>
        <p:txBody>
          <a:bodyPr anchor="t" rtlCol="false" tIns="0" lIns="0" bIns="0" rIns="0">
            <a:spAutoFit/>
          </a:bodyPr>
          <a:lstStyle/>
          <a:p>
            <a:pPr>
              <a:lnSpc>
                <a:spcPts val="6080"/>
              </a:lnSpc>
            </a:pPr>
            <a:r>
              <a:rPr lang="en-US" sz="3800">
                <a:solidFill>
                  <a:srgbClr val="8CA9AD"/>
                </a:solidFill>
                <a:latin typeface="Open Sans"/>
              </a:rPr>
              <a:t>Spécialistes Multidisciplinaires</a:t>
            </a:r>
          </a:p>
          <a:p>
            <a:pPr>
              <a:lnSpc>
                <a:spcPts val="6080"/>
              </a:lnSpc>
            </a:pPr>
            <a:r>
              <a:rPr lang="en-US" sz="3800">
                <a:solidFill>
                  <a:srgbClr val="8CA9AD"/>
                </a:solidFill>
                <a:latin typeface="Open Sans"/>
              </a:rPr>
              <a:t>Collaborateurs Actifs</a:t>
            </a:r>
          </a:p>
          <a:p>
            <a:pPr>
              <a:lnSpc>
                <a:spcPts val="6080"/>
              </a:lnSpc>
            </a:pPr>
            <a:r>
              <a:rPr lang="en-US" sz="3800">
                <a:solidFill>
                  <a:srgbClr val="8CA9AD"/>
                </a:solidFill>
                <a:latin typeface="Open Sans"/>
              </a:rPr>
              <a:t>Responsabilité Partagée</a:t>
            </a:r>
          </a:p>
          <a:p>
            <a:pPr>
              <a:lnSpc>
                <a:spcPts val="6080"/>
              </a:lnSpc>
            </a:pPr>
            <a:r>
              <a:rPr lang="en-US" sz="3800">
                <a:solidFill>
                  <a:srgbClr val="8CA9AD"/>
                </a:solidFill>
                <a:latin typeface="Open Sans"/>
              </a:rPr>
              <a:t>Communication Ouverte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144000" y="2502152"/>
            <a:ext cx="11107608" cy="5703907"/>
          </a:xfrm>
          <a:custGeom>
            <a:avLst/>
            <a:gdLst/>
            <a:ahLst/>
            <a:cxnLst/>
            <a:rect r="r" b="b" t="t" l="l"/>
            <a:pathLst>
              <a:path h="5703907" w="11107608">
                <a:moveTo>
                  <a:pt x="0" y="0"/>
                </a:moveTo>
                <a:lnTo>
                  <a:pt x="11107608" y="0"/>
                </a:lnTo>
                <a:lnTo>
                  <a:pt x="11107608" y="5703906"/>
                </a:lnTo>
                <a:lnTo>
                  <a:pt x="0" y="5703906"/>
                </a:lnTo>
                <a:lnTo>
                  <a:pt x="0" y="0"/>
                </a:lnTo>
                <a:close/>
              </a:path>
            </a:pathLst>
          </a:custGeom>
          <a:blipFill>
            <a:blip r:embed="rId7"/>
            <a:stretch>
              <a:fillRect l="0" t="0" r="0" b="0"/>
            </a:stretch>
          </a:blipFill>
        </p:spPr>
      </p:sp>
      <p:sp>
        <p:nvSpPr>
          <p:cNvPr name="TextBox 5" id="5"/>
          <p:cNvSpPr txBox="true"/>
          <p:nvPr/>
        </p:nvSpPr>
        <p:spPr>
          <a:xfrm rot="0">
            <a:off x="1028700"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LE CHEF D'ORCHESTRE</a:t>
            </a:r>
          </a:p>
        </p:txBody>
      </p:sp>
      <p:sp>
        <p:nvSpPr>
          <p:cNvPr name="TextBox 6" id="6"/>
          <p:cNvSpPr txBox="true"/>
          <p:nvPr/>
        </p:nvSpPr>
        <p:spPr>
          <a:xfrm rot="0">
            <a:off x="1028700" y="2359277"/>
            <a:ext cx="8088630" cy="3807460"/>
          </a:xfrm>
          <a:prstGeom prst="rect">
            <a:avLst/>
          </a:prstGeom>
        </p:spPr>
        <p:txBody>
          <a:bodyPr anchor="t" rtlCol="false" tIns="0" lIns="0" bIns="0" rIns="0">
            <a:spAutoFit/>
          </a:bodyPr>
          <a:lstStyle/>
          <a:p>
            <a:pPr>
              <a:lnSpc>
                <a:spcPts val="6080"/>
              </a:lnSpc>
            </a:pPr>
            <a:r>
              <a:rPr lang="en-US" sz="3800">
                <a:solidFill>
                  <a:srgbClr val="8CA9AD"/>
                </a:solidFill>
                <a:latin typeface="Open Sans"/>
              </a:rPr>
              <a:t>Leadership et Orientation</a:t>
            </a:r>
          </a:p>
          <a:p>
            <a:pPr>
              <a:lnSpc>
                <a:spcPts val="6080"/>
              </a:lnSpc>
            </a:pPr>
            <a:r>
              <a:rPr lang="en-US" sz="3800">
                <a:solidFill>
                  <a:srgbClr val="8CA9AD"/>
                </a:solidFill>
                <a:latin typeface="Open Sans"/>
              </a:rPr>
              <a:t>Gestion des Réunions</a:t>
            </a:r>
          </a:p>
          <a:p>
            <a:pPr>
              <a:lnSpc>
                <a:spcPts val="6080"/>
              </a:lnSpc>
            </a:pPr>
            <a:r>
              <a:rPr lang="en-US" sz="3800">
                <a:solidFill>
                  <a:srgbClr val="8CA9AD"/>
                </a:solidFill>
                <a:latin typeface="Open Sans"/>
              </a:rPr>
              <a:t>Analyse des Métriques</a:t>
            </a:r>
          </a:p>
          <a:p>
            <a:pPr>
              <a:lnSpc>
                <a:spcPts val="6080"/>
              </a:lnSpc>
            </a:pPr>
            <a:r>
              <a:rPr lang="en-US" sz="3800">
                <a:solidFill>
                  <a:srgbClr val="8CA9AD"/>
                </a:solidFill>
                <a:latin typeface="Open Sans"/>
              </a:rPr>
              <a:t>Facilitation de l'Amélioration Continue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086850" y="1085850"/>
            <a:ext cx="8115300" cy="8115300"/>
          </a:xfrm>
          <a:custGeom>
            <a:avLst/>
            <a:gdLst/>
            <a:ahLst/>
            <a:cxnLst/>
            <a:rect r="r" b="b" t="t" l="l"/>
            <a:pathLst>
              <a:path h="8115300" w="8115300">
                <a:moveTo>
                  <a:pt x="0" y="0"/>
                </a:moveTo>
                <a:lnTo>
                  <a:pt x="8115300" y="0"/>
                </a:lnTo>
                <a:lnTo>
                  <a:pt x="8115300" y="8115300"/>
                </a:lnTo>
                <a:lnTo>
                  <a:pt x="0" y="8115300"/>
                </a:lnTo>
                <a:lnTo>
                  <a:pt x="0" y="0"/>
                </a:lnTo>
                <a:close/>
              </a:path>
            </a:pathLst>
          </a:custGeom>
          <a:blipFill>
            <a:blip r:embed="rId7"/>
            <a:stretch>
              <a:fillRect l="0" t="0" r="0" b="0"/>
            </a:stretch>
          </a:blipFill>
        </p:spPr>
      </p:sp>
      <p:sp>
        <p:nvSpPr>
          <p:cNvPr name="TextBox 5" id="5"/>
          <p:cNvSpPr txBox="true"/>
          <p:nvPr/>
        </p:nvSpPr>
        <p:spPr>
          <a:xfrm rot="0">
            <a:off x="1028700"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LES INSTRUMENTS </a:t>
            </a:r>
            <a:r>
              <a:rPr lang="en-US" sz="4500">
                <a:solidFill>
                  <a:srgbClr val="8CA9AD"/>
                </a:solidFill>
                <a:latin typeface="DM Sans Bold"/>
              </a:rPr>
              <a:t> </a:t>
            </a:r>
          </a:p>
        </p:txBody>
      </p:sp>
      <p:sp>
        <p:nvSpPr>
          <p:cNvPr name="TextBox 6" id="6"/>
          <p:cNvSpPr txBox="true"/>
          <p:nvPr/>
        </p:nvSpPr>
        <p:spPr>
          <a:xfrm rot="0">
            <a:off x="1028700" y="2468152"/>
            <a:ext cx="8517255" cy="3035935"/>
          </a:xfrm>
          <a:prstGeom prst="rect">
            <a:avLst/>
          </a:prstGeom>
        </p:spPr>
        <p:txBody>
          <a:bodyPr anchor="t" rtlCol="false" tIns="0" lIns="0" bIns="0" rIns="0">
            <a:spAutoFit/>
          </a:bodyPr>
          <a:lstStyle/>
          <a:p>
            <a:pPr>
              <a:lnSpc>
                <a:spcPts val="6080"/>
              </a:lnSpc>
            </a:pPr>
            <a:r>
              <a:rPr lang="en-US" sz="3800">
                <a:solidFill>
                  <a:srgbClr val="8CA9AD"/>
                </a:solidFill>
                <a:latin typeface="Open Sans"/>
              </a:rPr>
              <a:t>Mises à Jour Concises</a:t>
            </a:r>
          </a:p>
          <a:p>
            <a:pPr>
              <a:lnSpc>
                <a:spcPts val="6080"/>
              </a:lnSpc>
            </a:pPr>
            <a:r>
              <a:rPr lang="en-US" sz="3800">
                <a:solidFill>
                  <a:srgbClr val="8CA9AD"/>
                </a:solidFill>
                <a:latin typeface="Open Sans"/>
              </a:rPr>
              <a:t>Focus sur les Changements</a:t>
            </a:r>
          </a:p>
          <a:p>
            <a:pPr>
              <a:lnSpc>
                <a:spcPts val="6080"/>
              </a:lnSpc>
            </a:pPr>
            <a:r>
              <a:rPr lang="en-US" sz="3800">
                <a:solidFill>
                  <a:srgbClr val="8CA9AD"/>
                </a:solidFill>
                <a:latin typeface="Open Sans"/>
              </a:rPr>
              <a:t>Identification des Blocages</a:t>
            </a:r>
          </a:p>
          <a:p>
            <a:pPr>
              <a:lnSpc>
                <a:spcPts val="6080"/>
              </a:lnSpc>
            </a:pPr>
            <a:r>
              <a:rPr lang="en-US" sz="3800">
                <a:solidFill>
                  <a:srgbClr val="8CA9AD"/>
                </a:solidFill>
                <a:latin typeface="Open Sans"/>
              </a:rPr>
              <a:t>Coordination et Alignement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086850" y="2438400"/>
            <a:ext cx="8115300" cy="5410200"/>
          </a:xfrm>
          <a:custGeom>
            <a:avLst/>
            <a:gdLst/>
            <a:ahLst/>
            <a:cxnLst/>
            <a:rect r="r" b="b" t="t" l="l"/>
            <a:pathLst>
              <a:path h="5410200" w="8115300">
                <a:moveTo>
                  <a:pt x="0" y="0"/>
                </a:moveTo>
                <a:lnTo>
                  <a:pt x="8115300" y="0"/>
                </a:lnTo>
                <a:lnTo>
                  <a:pt x="8115300" y="5410200"/>
                </a:lnTo>
                <a:lnTo>
                  <a:pt x="0" y="5410200"/>
                </a:lnTo>
                <a:lnTo>
                  <a:pt x="0" y="0"/>
                </a:lnTo>
                <a:close/>
              </a:path>
            </a:pathLst>
          </a:custGeom>
          <a:blipFill>
            <a:blip r:embed="rId7"/>
            <a:stretch>
              <a:fillRect l="0" t="0" r="0" b="0"/>
            </a:stretch>
          </a:blipFill>
        </p:spPr>
      </p:sp>
      <p:sp>
        <p:nvSpPr>
          <p:cNvPr name="TextBox 5" id="5"/>
          <p:cNvSpPr txBox="true"/>
          <p:nvPr/>
        </p:nvSpPr>
        <p:spPr>
          <a:xfrm rot="0">
            <a:off x="1103141"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LE FEEDBACK </a:t>
            </a:r>
          </a:p>
        </p:txBody>
      </p:sp>
      <p:sp>
        <p:nvSpPr>
          <p:cNvPr name="TextBox 6" id="6"/>
          <p:cNvSpPr txBox="true"/>
          <p:nvPr/>
        </p:nvSpPr>
        <p:spPr>
          <a:xfrm rot="0">
            <a:off x="1028700" y="2414703"/>
            <a:ext cx="8055659" cy="3035935"/>
          </a:xfrm>
          <a:prstGeom prst="rect">
            <a:avLst/>
          </a:prstGeom>
        </p:spPr>
        <p:txBody>
          <a:bodyPr anchor="t" rtlCol="false" tIns="0" lIns="0" bIns="0" rIns="0">
            <a:spAutoFit/>
          </a:bodyPr>
          <a:lstStyle/>
          <a:p>
            <a:pPr>
              <a:lnSpc>
                <a:spcPts val="6080"/>
              </a:lnSpc>
            </a:pPr>
            <a:r>
              <a:rPr lang="en-US" sz="3800">
                <a:solidFill>
                  <a:srgbClr val="8CA9AD"/>
                </a:solidFill>
                <a:latin typeface="Open Sans"/>
              </a:rPr>
              <a:t>Transparence et Communication</a:t>
            </a:r>
          </a:p>
          <a:p>
            <a:pPr>
              <a:lnSpc>
                <a:spcPts val="6080"/>
              </a:lnSpc>
            </a:pPr>
            <a:r>
              <a:rPr lang="en-US" sz="3800">
                <a:solidFill>
                  <a:srgbClr val="8CA9AD"/>
                </a:solidFill>
                <a:latin typeface="Open Sans"/>
              </a:rPr>
              <a:t>Rétroaction Constructive</a:t>
            </a:r>
          </a:p>
          <a:p>
            <a:pPr>
              <a:lnSpc>
                <a:spcPts val="6080"/>
              </a:lnSpc>
            </a:pPr>
            <a:r>
              <a:rPr lang="en-US" sz="3800">
                <a:solidFill>
                  <a:srgbClr val="8CA9AD"/>
                </a:solidFill>
                <a:latin typeface="Open Sans"/>
              </a:rPr>
              <a:t>Réajustements Continus</a:t>
            </a:r>
          </a:p>
          <a:p>
            <a:pPr>
              <a:lnSpc>
                <a:spcPts val="6080"/>
              </a:lnSpc>
            </a:pPr>
            <a:r>
              <a:rPr lang="en-US" sz="3800">
                <a:solidFill>
                  <a:srgbClr val="8CA9AD"/>
                </a:solidFill>
                <a:latin typeface="Open Sans"/>
              </a:rPr>
              <a:t>Amélioration de la Prévisibilité</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803423" y="1539691"/>
            <a:ext cx="7943864" cy="6699325"/>
          </a:xfrm>
          <a:custGeom>
            <a:avLst/>
            <a:gdLst/>
            <a:ahLst/>
            <a:cxnLst/>
            <a:rect r="r" b="b" t="t" l="l"/>
            <a:pathLst>
              <a:path h="6699325" w="7943864">
                <a:moveTo>
                  <a:pt x="0" y="0"/>
                </a:moveTo>
                <a:lnTo>
                  <a:pt x="7943864" y="0"/>
                </a:lnTo>
                <a:lnTo>
                  <a:pt x="7943864" y="6699325"/>
                </a:lnTo>
                <a:lnTo>
                  <a:pt x="0" y="6699325"/>
                </a:lnTo>
                <a:lnTo>
                  <a:pt x="0" y="0"/>
                </a:lnTo>
                <a:close/>
              </a:path>
            </a:pathLst>
          </a:custGeom>
          <a:blipFill>
            <a:blip r:embed="rId7"/>
            <a:stretch>
              <a:fillRect l="0" t="0" r="0" b="0"/>
            </a:stretch>
          </a:blipFill>
        </p:spPr>
      </p:sp>
      <p:sp>
        <p:nvSpPr>
          <p:cNvPr name="TextBox 5" id="5"/>
          <p:cNvSpPr txBox="true"/>
          <p:nvPr/>
        </p:nvSpPr>
        <p:spPr>
          <a:xfrm rot="0">
            <a:off x="1028700"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LE RYTHME CONTINU</a:t>
            </a:r>
          </a:p>
        </p:txBody>
      </p:sp>
      <p:sp>
        <p:nvSpPr>
          <p:cNvPr name="TextBox 6" id="6"/>
          <p:cNvSpPr txBox="true"/>
          <p:nvPr/>
        </p:nvSpPr>
        <p:spPr>
          <a:xfrm rot="0">
            <a:off x="1028700" y="2371272"/>
            <a:ext cx="8517255" cy="3035935"/>
          </a:xfrm>
          <a:prstGeom prst="rect">
            <a:avLst/>
          </a:prstGeom>
        </p:spPr>
        <p:txBody>
          <a:bodyPr anchor="t" rtlCol="false" tIns="0" lIns="0" bIns="0" rIns="0">
            <a:spAutoFit/>
          </a:bodyPr>
          <a:lstStyle/>
          <a:p>
            <a:pPr>
              <a:lnSpc>
                <a:spcPts val="6080"/>
              </a:lnSpc>
            </a:pPr>
            <a:r>
              <a:rPr lang="en-US" sz="3800">
                <a:solidFill>
                  <a:srgbClr val="8CA9AD"/>
                </a:solidFill>
                <a:latin typeface="Open Sans"/>
              </a:rPr>
              <a:t>Évaluation Régulière</a:t>
            </a:r>
          </a:p>
          <a:p>
            <a:pPr>
              <a:lnSpc>
                <a:spcPts val="6080"/>
              </a:lnSpc>
            </a:pPr>
            <a:r>
              <a:rPr lang="en-US" sz="3800">
                <a:solidFill>
                  <a:srgbClr val="8CA9AD"/>
                </a:solidFill>
                <a:latin typeface="Open Sans"/>
              </a:rPr>
              <a:t>Analyse des Métriques</a:t>
            </a:r>
          </a:p>
          <a:p>
            <a:pPr>
              <a:lnSpc>
                <a:spcPts val="6080"/>
              </a:lnSpc>
            </a:pPr>
            <a:r>
              <a:rPr lang="en-US" sz="3800">
                <a:solidFill>
                  <a:srgbClr val="8CA9AD"/>
                </a:solidFill>
                <a:latin typeface="Open Sans"/>
              </a:rPr>
              <a:t>Expérimentations Contrôlées</a:t>
            </a:r>
          </a:p>
          <a:p>
            <a:pPr>
              <a:lnSpc>
                <a:spcPts val="6080"/>
              </a:lnSpc>
            </a:pPr>
            <a:r>
              <a:rPr lang="en-US" sz="3800">
                <a:solidFill>
                  <a:srgbClr val="8CA9AD"/>
                </a:solidFill>
                <a:latin typeface="Open Sans"/>
              </a:rPr>
              <a:t>Itérations Fréquentes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131552" y="1951347"/>
            <a:ext cx="9127748" cy="7306953"/>
          </a:xfrm>
          <a:custGeom>
            <a:avLst/>
            <a:gdLst/>
            <a:ahLst/>
            <a:cxnLst/>
            <a:rect r="r" b="b" t="t" l="l"/>
            <a:pathLst>
              <a:path h="7306953" w="9127748">
                <a:moveTo>
                  <a:pt x="0" y="0"/>
                </a:moveTo>
                <a:lnTo>
                  <a:pt x="9127748" y="0"/>
                </a:lnTo>
                <a:lnTo>
                  <a:pt x="9127748" y="7306953"/>
                </a:lnTo>
                <a:lnTo>
                  <a:pt x="0" y="7306953"/>
                </a:lnTo>
                <a:lnTo>
                  <a:pt x="0" y="0"/>
                </a:lnTo>
                <a:close/>
              </a:path>
            </a:pathLst>
          </a:custGeom>
          <a:blipFill>
            <a:blip r:embed="rId7"/>
            <a:stretch>
              <a:fillRect l="0" t="0" r="0" b="0"/>
            </a:stretch>
          </a:blipFill>
        </p:spPr>
      </p:sp>
      <p:sp>
        <p:nvSpPr>
          <p:cNvPr name="TextBox 5" id="5"/>
          <p:cNvSpPr txBox="true"/>
          <p:nvPr/>
        </p:nvSpPr>
        <p:spPr>
          <a:xfrm rot="0">
            <a:off x="1028700"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LA SYMPHONIE FINALE</a:t>
            </a:r>
          </a:p>
        </p:txBody>
      </p:sp>
      <p:sp>
        <p:nvSpPr>
          <p:cNvPr name="TextBox 6" id="6"/>
          <p:cNvSpPr txBox="true"/>
          <p:nvPr/>
        </p:nvSpPr>
        <p:spPr>
          <a:xfrm rot="0">
            <a:off x="1028700" y="2350240"/>
            <a:ext cx="8517255" cy="3035935"/>
          </a:xfrm>
          <a:prstGeom prst="rect">
            <a:avLst/>
          </a:prstGeom>
        </p:spPr>
        <p:txBody>
          <a:bodyPr anchor="t" rtlCol="false" tIns="0" lIns="0" bIns="0" rIns="0">
            <a:spAutoFit/>
          </a:bodyPr>
          <a:lstStyle/>
          <a:p>
            <a:pPr>
              <a:lnSpc>
                <a:spcPts val="6080"/>
              </a:lnSpc>
            </a:pPr>
            <a:r>
              <a:rPr lang="en-US" sz="3800">
                <a:solidFill>
                  <a:srgbClr val="8CA9AD"/>
                </a:solidFill>
                <a:latin typeface="Open Sans"/>
              </a:rPr>
              <a:t>Objectifs Atteints</a:t>
            </a:r>
          </a:p>
          <a:p>
            <a:pPr>
              <a:lnSpc>
                <a:spcPts val="6080"/>
              </a:lnSpc>
            </a:pPr>
            <a:r>
              <a:rPr lang="en-US" sz="3800">
                <a:solidFill>
                  <a:srgbClr val="8CA9AD"/>
                </a:solidFill>
                <a:latin typeface="Open Sans"/>
              </a:rPr>
              <a:t>Qualité Élevée</a:t>
            </a:r>
          </a:p>
          <a:p>
            <a:pPr>
              <a:lnSpc>
                <a:spcPts val="6080"/>
              </a:lnSpc>
            </a:pPr>
            <a:r>
              <a:rPr lang="en-US" sz="3800">
                <a:solidFill>
                  <a:srgbClr val="8CA9AD"/>
                </a:solidFill>
                <a:latin typeface="Open Sans"/>
              </a:rPr>
              <a:t>Satisfaction Client </a:t>
            </a:r>
          </a:p>
          <a:p>
            <a:pPr>
              <a:lnSpc>
                <a:spcPts val="6080"/>
              </a:lnSpc>
            </a:pPr>
            <a:r>
              <a:rPr lang="en-US" sz="3800">
                <a:solidFill>
                  <a:srgbClr val="8CA9AD"/>
                </a:solidFill>
                <a:latin typeface="Open Sans"/>
              </a:rPr>
              <a:t>Amélioration Continue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949952" y="1931068"/>
            <a:ext cx="8388097" cy="8388097"/>
          </a:xfrm>
          <a:custGeom>
            <a:avLst/>
            <a:gdLst/>
            <a:ahLst/>
            <a:cxnLst/>
            <a:rect r="r" b="b" t="t" l="l"/>
            <a:pathLst>
              <a:path h="8388097" w="8388097">
                <a:moveTo>
                  <a:pt x="0" y="0"/>
                </a:moveTo>
                <a:lnTo>
                  <a:pt x="8388096" y="0"/>
                </a:lnTo>
                <a:lnTo>
                  <a:pt x="8388096" y="8388097"/>
                </a:lnTo>
                <a:lnTo>
                  <a:pt x="0" y="8388097"/>
                </a:lnTo>
                <a:lnTo>
                  <a:pt x="0" y="0"/>
                </a:lnTo>
                <a:close/>
              </a:path>
            </a:pathLst>
          </a:custGeom>
          <a:blipFill>
            <a:blip r:embed="rId7"/>
            <a:stretch>
              <a:fillRect l="0" t="0" r="0" b="0"/>
            </a:stretch>
          </a:blipFill>
        </p:spPr>
      </p:sp>
      <p:sp>
        <p:nvSpPr>
          <p:cNvPr name="TextBox 5" id="5"/>
          <p:cNvSpPr txBox="true"/>
          <p:nvPr/>
        </p:nvSpPr>
        <p:spPr>
          <a:xfrm rot="0">
            <a:off x="553915" y="891985"/>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LES BÉNÉFICES DE L'AMÉLIORATION CONTINUE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981200" y="-94024"/>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81200" y="6267450"/>
            <a:ext cx="2880360" cy="4114800"/>
          </a:xfrm>
          <a:custGeom>
            <a:avLst/>
            <a:gdLst/>
            <a:ahLst/>
            <a:cxnLst/>
            <a:rect r="r" b="b" t="t" l="l"/>
            <a:pathLst>
              <a:path h="4114800" w="288036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245946" y="3130544"/>
            <a:ext cx="10620170" cy="1660526"/>
          </a:xfrm>
          <a:prstGeom prst="rect">
            <a:avLst/>
          </a:prstGeom>
        </p:spPr>
        <p:txBody>
          <a:bodyPr anchor="t" rtlCol="false" tIns="0" lIns="0" bIns="0" rIns="0">
            <a:spAutoFit/>
          </a:bodyPr>
          <a:lstStyle/>
          <a:p>
            <a:pPr algn="r">
              <a:lnSpc>
                <a:spcPts val="12500"/>
              </a:lnSpc>
            </a:pPr>
            <a:r>
              <a:rPr lang="en-US" sz="12500">
                <a:solidFill>
                  <a:srgbClr val="FFFFFF"/>
                </a:solidFill>
                <a:latin typeface="DM Sans Bold"/>
              </a:rPr>
              <a:t>MERCI !</a:t>
            </a:r>
          </a:p>
        </p:txBody>
      </p:sp>
      <p:sp>
        <p:nvSpPr>
          <p:cNvPr name="TextBox 8" id="8"/>
          <p:cNvSpPr txBox="true"/>
          <p:nvPr/>
        </p:nvSpPr>
        <p:spPr>
          <a:xfrm rot="0">
            <a:off x="9144000" y="4819644"/>
            <a:ext cx="5722116" cy="501656"/>
          </a:xfrm>
          <a:prstGeom prst="rect">
            <a:avLst/>
          </a:prstGeom>
        </p:spPr>
        <p:txBody>
          <a:bodyPr anchor="t" rtlCol="false" tIns="0" lIns="0" bIns="0" rIns="0">
            <a:spAutoFit/>
          </a:bodyPr>
          <a:lstStyle/>
          <a:p>
            <a:pPr algn="r">
              <a:lnSpc>
                <a:spcPts val="3850"/>
              </a:lnSpc>
            </a:pPr>
            <a:r>
              <a:rPr lang="en-US" sz="3500">
                <a:solidFill>
                  <a:srgbClr val="FFFFFF"/>
                </a:solidFill>
                <a:latin typeface="DM Sans"/>
              </a:rPr>
              <a:t>Avez vous des question ?</a:t>
            </a:r>
          </a:p>
        </p:txBody>
      </p:sp>
      <p:sp>
        <p:nvSpPr>
          <p:cNvPr name="Freeform 9" id="9"/>
          <p:cNvSpPr/>
          <p:nvPr/>
        </p:nvSpPr>
        <p:spPr>
          <a:xfrm flipH="false" flipV="false" rot="-10800000">
            <a:off x="5623560" y="7673106"/>
            <a:ext cx="3422956" cy="2613894"/>
          </a:xfrm>
          <a:custGeom>
            <a:avLst/>
            <a:gdLst/>
            <a:ahLst/>
            <a:cxnLst/>
            <a:rect r="r" b="b" t="t" l="l"/>
            <a:pathLst>
              <a:path h="2613894" w="3422956">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594803" y="2598383"/>
            <a:ext cx="12034067" cy="7336631"/>
          </a:xfrm>
          <a:custGeom>
            <a:avLst/>
            <a:gdLst/>
            <a:ahLst/>
            <a:cxnLst/>
            <a:rect r="r" b="b" t="t" l="l"/>
            <a:pathLst>
              <a:path h="7336631" w="12034067">
                <a:moveTo>
                  <a:pt x="0" y="0"/>
                </a:moveTo>
                <a:lnTo>
                  <a:pt x="12034067" y="0"/>
                </a:lnTo>
                <a:lnTo>
                  <a:pt x="12034067" y="7336631"/>
                </a:lnTo>
                <a:lnTo>
                  <a:pt x="0" y="7336631"/>
                </a:lnTo>
                <a:lnTo>
                  <a:pt x="0" y="0"/>
                </a:lnTo>
                <a:close/>
              </a:path>
            </a:pathLst>
          </a:custGeom>
          <a:blipFill>
            <a:blip r:embed="rId6"/>
            <a:stretch>
              <a:fillRect l="0" t="-4640" r="0" b="-4640"/>
            </a:stretch>
          </a:blipFill>
        </p:spPr>
      </p:sp>
      <p:sp>
        <p:nvSpPr>
          <p:cNvPr name="TextBox 5" id="5"/>
          <p:cNvSpPr txBox="true"/>
          <p:nvPr/>
        </p:nvSpPr>
        <p:spPr>
          <a:xfrm rot="0">
            <a:off x="1028700" y="2455508"/>
            <a:ext cx="9875067" cy="4706564"/>
          </a:xfrm>
          <a:prstGeom prst="rect">
            <a:avLst/>
          </a:prstGeom>
        </p:spPr>
        <p:txBody>
          <a:bodyPr anchor="t" rtlCol="false" tIns="0" lIns="0" bIns="0" rIns="0">
            <a:spAutoFit/>
          </a:bodyPr>
          <a:lstStyle/>
          <a:p>
            <a:pPr>
              <a:lnSpc>
                <a:spcPts val="6080"/>
              </a:lnSpc>
            </a:pPr>
            <a:r>
              <a:rPr lang="en-US" sz="3800">
                <a:solidFill>
                  <a:srgbClr val="737373"/>
                </a:solidFill>
                <a:latin typeface="DM Sans"/>
              </a:rPr>
              <a:t>WIP limit respecté</a:t>
            </a:r>
          </a:p>
          <a:p>
            <a:pPr>
              <a:lnSpc>
                <a:spcPts val="6080"/>
              </a:lnSpc>
            </a:pPr>
            <a:r>
              <a:rPr lang="en-US" sz="3800">
                <a:solidFill>
                  <a:srgbClr val="737373"/>
                </a:solidFill>
                <a:latin typeface="DM Sans"/>
              </a:rPr>
              <a:t>Lead Time  </a:t>
            </a:r>
          </a:p>
          <a:p>
            <a:pPr>
              <a:lnSpc>
                <a:spcPts val="6080"/>
              </a:lnSpc>
            </a:pPr>
            <a:r>
              <a:rPr lang="en-US" sz="3800">
                <a:solidFill>
                  <a:srgbClr val="737373"/>
                </a:solidFill>
                <a:latin typeface="DM Sans"/>
              </a:rPr>
              <a:t>Cycle Time </a:t>
            </a:r>
          </a:p>
          <a:p>
            <a:pPr>
              <a:lnSpc>
                <a:spcPts val="6080"/>
              </a:lnSpc>
            </a:pPr>
            <a:r>
              <a:rPr lang="en-US" sz="3800">
                <a:solidFill>
                  <a:srgbClr val="737373"/>
                </a:solidFill>
                <a:latin typeface="DM Sans"/>
              </a:rPr>
              <a:t>Blocked Tasks</a:t>
            </a:r>
          </a:p>
          <a:p>
            <a:pPr>
              <a:lnSpc>
                <a:spcPts val="6080"/>
              </a:lnSpc>
            </a:pPr>
            <a:r>
              <a:rPr lang="en-US" sz="3800">
                <a:solidFill>
                  <a:srgbClr val="737373"/>
                </a:solidFill>
                <a:latin typeface="DM Sans"/>
              </a:rPr>
              <a:t>Bottlenecks</a:t>
            </a:r>
          </a:p>
          <a:p>
            <a:pPr>
              <a:lnSpc>
                <a:spcPts val="8465"/>
              </a:lnSpc>
            </a:pPr>
          </a:p>
        </p:txBody>
      </p:sp>
      <p:sp>
        <p:nvSpPr>
          <p:cNvPr name="TextBox 6" id="6"/>
          <p:cNvSpPr txBox="true"/>
          <p:nvPr/>
        </p:nvSpPr>
        <p:spPr>
          <a:xfrm rot="0">
            <a:off x="1028700"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INDICATEURS CLÉS ET MESURE DE LA PERFORMANCE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1066800"/>
            <a:ext cx="9144000"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INTRODUCTION</a:t>
            </a:r>
          </a:p>
        </p:txBody>
      </p:sp>
      <p:sp>
        <p:nvSpPr>
          <p:cNvPr name="TextBox 5" id="5"/>
          <p:cNvSpPr txBox="true"/>
          <p:nvPr/>
        </p:nvSpPr>
        <p:spPr>
          <a:xfrm rot="0">
            <a:off x="1028700" y="2225902"/>
            <a:ext cx="12590585" cy="8657590"/>
          </a:xfrm>
          <a:prstGeom prst="rect">
            <a:avLst/>
          </a:prstGeom>
        </p:spPr>
        <p:txBody>
          <a:bodyPr anchor="t" rtlCol="false" tIns="0" lIns="0" bIns="0" rIns="0">
            <a:spAutoFit/>
          </a:bodyPr>
          <a:lstStyle/>
          <a:p>
            <a:pPr>
              <a:lnSpc>
                <a:spcPts val="4940"/>
              </a:lnSpc>
            </a:pPr>
            <a:r>
              <a:rPr lang="en-US" sz="3800">
                <a:solidFill>
                  <a:srgbClr val="737373"/>
                </a:solidFill>
                <a:latin typeface="DM Sans"/>
              </a:rPr>
              <a:t>Une approche de gestion qui révolutionne la manière dont les entreprises organisent leur travail.</a:t>
            </a:r>
          </a:p>
          <a:p>
            <a:pPr>
              <a:lnSpc>
                <a:spcPts val="4940"/>
              </a:lnSpc>
            </a:pPr>
          </a:p>
          <a:p>
            <a:pPr>
              <a:lnSpc>
                <a:spcPts val="4940"/>
              </a:lnSpc>
            </a:pPr>
            <a:r>
              <a:rPr lang="en-US" sz="3800">
                <a:solidFill>
                  <a:srgbClr val="737373"/>
                </a:solidFill>
                <a:latin typeface="DM Sans"/>
              </a:rPr>
              <a:t>Des principes fondamentaux visant à réduire le gaspillage, à améliorer la flexibilité et à répondre efficacement à la demande des clients.</a:t>
            </a:r>
          </a:p>
          <a:p>
            <a:pPr>
              <a:lnSpc>
                <a:spcPts val="4940"/>
              </a:lnSpc>
            </a:pPr>
          </a:p>
          <a:p>
            <a:pPr>
              <a:lnSpc>
                <a:spcPts val="4940"/>
              </a:lnSpc>
            </a:pPr>
            <a:r>
              <a:rPr lang="en-US" sz="3800">
                <a:solidFill>
                  <a:srgbClr val="737373"/>
                </a:solidFill>
                <a:latin typeface="DM Sans"/>
              </a:rPr>
              <a:t>Des applications bien au-delà de l'industrie automobile </a:t>
            </a:r>
          </a:p>
          <a:p>
            <a:pPr>
              <a:lnSpc>
                <a:spcPts val="4940"/>
              </a:lnSpc>
            </a:pPr>
          </a:p>
          <a:p>
            <a:pPr>
              <a:lnSpc>
                <a:spcPts val="4940"/>
              </a:lnSpc>
            </a:pPr>
            <a:r>
              <a:rPr lang="en-US" sz="3800">
                <a:solidFill>
                  <a:srgbClr val="737373"/>
                </a:solidFill>
                <a:latin typeface="DM Sans"/>
              </a:rPr>
              <a:t>Largement adoptée dans le monde entier pour optimiser les processus et accroître la satisfaction client.</a:t>
            </a:r>
          </a:p>
          <a:p>
            <a:pPr>
              <a:lnSpc>
                <a:spcPts val="4940"/>
              </a:lnSpc>
            </a:pPr>
          </a:p>
          <a:p>
            <a:pPr>
              <a:lnSpc>
                <a:spcPts val="4940"/>
              </a:lnSpc>
            </a:pPr>
          </a:p>
        </p:txBody>
      </p:sp>
      <p:sp>
        <p:nvSpPr>
          <p:cNvPr name="Freeform 6" id="6"/>
          <p:cNvSpPr/>
          <p:nvPr/>
        </p:nvSpPr>
        <p:spPr>
          <a:xfrm flipH="false" flipV="false" rot="0">
            <a:off x="13824545" y="2264002"/>
            <a:ext cx="10119139" cy="7476711"/>
          </a:xfrm>
          <a:custGeom>
            <a:avLst/>
            <a:gdLst/>
            <a:ahLst/>
            <a:cxnLst/>
            <a:rect r="r" b="b" t="t" l="l"/>
            <a:pathLst>
              <a:path h="7476711" w="10119139">
                <a:moveTo>
                  <a:pt x="0" y="0"/>
                </a:moveTo>
                <a:lnTo>
                  <a:pt x="10119139" y="0"/>
                </a:lnTo>
                <a:lnTo>
                  <a:pt x="10119139" y="7476711"/>
                </a:lnTo>
                <a:lnTo>
                  <a:pt x="0" y="7476711"/>
                </a:lnTo>
                <a:lnTo>
                  <a:pt x="0" y="0"/>
                </a:lnTo>
                <a:close/>
              </a:path>
            </a:pathLst>
          </a:custGeom>
          <a:blipFill>
            <a:blip r:embed="rId7"/>
            <a:stretch>
              <a:fillRect l="-6045" t="0" r="-6045"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661089" y="2526956"/>
            <a:ext cx="10965823" cy="7196321"/>
          </a:xfrm>
          <a:custGeom>
            <a:avLst/>
            <a:gdLst/>
            <a:ahLst/>
            <a:cxnLst/>
            <a:rect r="r" b="b" t="t" l="l"/>
            <a:pathLst>
              <a:path h="7196321" w="10965823">
                <a:moveTo>
                  <a:pt x="0" y="0"/>
                </a:moveTo>
                <a:lnTo>
                  <a:pt x="10965822" y="0"/>
                </a:lnTo>
                <a:lnTo>
                  <a:pt x="10965822" y="7196321"/>
                </a:lnTo>
                <a:lnTo>
                  <a:pt x="0" y="7196321"/>
                </a:lnTo>
                <a:lnTo>
                  <a:pt x="0" y="0"/>
                </a:lnTo>
                <a:close/>
              </a:path>
            </a:pathLst>
          </a:custGeom>
          <a:blipFill>
            <a:blip r:embed="rId7"/>
            <a:stretch>
              <a:fillRect l="0" t="0" r="0" b="0"/>
            </a:stretch>
          </a:blipFill>
        </p:spPr>
      </p:sp>
      <p:sp>
        <p:nvSpPr>
          <p:cNvPr name="TextBox 5" id="5"/>
          <p:cNvSpPr txBox="true"/>
          <p:nvPr/>
        </p:nvSpPr>
        <p:spPr>
          <a:xfrm rot="0">
            <a:off x="1028700"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WORK IN PROGRESS</a:t>
            </a:r>
            <a:r>
              <a:rPr lang="en-US" sz="4500">
                <a:solidFill>
                  <a:srgbClr val="8CA9AD"/>
                </a:solidFill>
                <a:latin typeface="DM Sans Bold"/>
              </a:rPr>
              <a: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206725" y="1539691"/>
            <a:ext cx="9193124" cy="6032988"/>
          </a:xfrm>
          <a:custGeom>
            <a:avLst/>
            <a:gdLst/>
            <a:ahLst/>
            <a:cxnLst/>
            <a:rect r="r" b="b" t="t" l="l"/>
            <a:pathLst>
              <a:path h="6032988" w="9193124">
                <a:moveTo>
                  <a:pt x="0" y="0"/>
                </a:moveTo>
                <a:lnTo>
                  <a:pt x="9193124" y="0"/>
                </a:lnTo>
                <a:lnTo>
                  <a:pt x="9193124" y="6032988"/>
                </a:lnTo>
                <a:lnTo>
                  <a:pt x="0" y="6032988"/>
                </a:lnTo>
                <a:lnTo>
                  <a:pt x="0" y="0"/>
                </a:lnTo>
                <a:close/>
              </a:path>
            </a:pathLst>
          </a:custGeom>
          <a:blipFill>
            <a:blip r:embed="rId7"/>
            <a:stretch>
              <a:fillRect l="0" t="0" r="0" b="0"/>
            </a:stretch>
          </a:blipFill>
        </p:spPr>
      </p:sp>
      <p:sp>
        <p:nvSpPr>
          <p:cNvPr name="Freeform 5" id="5"/>
          <p:cNvSpPr/>
          <p:nvPr/>
        </p:nvSpPr>
        <p:spPr>
          <a:xfrm flipH="false" flipV="false" rot="0">
            <a:off x="12152852" y="2498785"/>
            <a:ext cx="5300870" cy="4114800"/>
          </a:xfrm>
          <a:custGeom>
            <a:avLst/>
            <a:gdLst/>
            <a:ahLst/>
            <a:cxnLst/>
            <a:rect r="r" b="b" t="t" l="l"/>
            <a:pathLst>
              <a:path h="4114800" w="5300870">
                <a:moveTo>
                  <a:pt x="0" y="0"/>
                </a:moveTo>
                <a:lnTo>
                  <a:pt x="5300870" y="0"/>
                </a:lnTo>
                <a:lnTo>
                  <a:pt x="530087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2324514"/>
            <a:ext cx="9414364" cy="3035935"/>
          </a:xfrm>
          <a:prstGeom prst="rect">
            <a:avLst/>
          </a:prstGeom>
        </p:spPr>
        <p:txBody>
          <a:bodyPr anchor="t" rtlCol="false" tIns="0" lIns="0" bIns="0" rIns="0">
            <a:spAutoFit/>
          </a:bodyPr>
          <a:lstStyle/>
          <a:p>
            <a:pPr>
              <a:lnSpc>
                <a:spcPts val="6080"/>
              </a:lnSpc>
            </a:pPr>
            <a:r>
              <a:rPr lang="en-US" sz="3800">
                <a:solidFill>
                  <a:srgbClr val="737373"/>
                </a:solidFill>
                <a:latin typeface="DM Sans"/>
              </a:rPr>
              <a:t>Définition d'une Limite Maximale</a:t>
            </a:r>
          </a:p>
          <a:p>
            <a:pPr>
              <a:lnSpc>
                <a:spcPts val="6080"/>
              </a:lnSpc>
            </a:pPr>
            <a:r>
              <a:rPr lang="en-US" sz="3800">
                <a:solidFill>
                  <a:srgbClr val="737373"/>
                </a:solidFill>
                <a:latin typeface="DM Sans"/>
              </a:rPr>
              <a:t>Prévention de la Surcharge</a:t>
            </a:r>
          </a:p>
          <a:p>
            <a:pPr>
              <a:lnSpc>
                <a:spcPts val="6080"/>
              </a:lnSpc>
            </a:pPr>
            <a:r>
              <a:rPr lang="en-US" sz="3800">
                <a:solidFill>
                  <a:srgbClr val="737373"/>
                </a:solidFill>
                <a:latin typeface="DM Sans"/>
              </a:rPr>
              <a:t>Visualisation du Flux</a:t>
            </a:r>
          </a:p>
          <a:p>
            <a:pPr>
              <a:lnSpc>
                <a:spcPts val="6080"/>
              </a:lnSpc>
            </a:pPr>
            <a:r>
              <a:rPr lang="en-US" sz="3800">
                <a:solidFill>
                  <a:srgbClr val="737373"/>
                </a:solidFill>
                <a:latin typeface="DM Sans"/>
              </a:rPr>
              <a:t>Amélioration Continue</a:t>
            </a:r>
          </a:p>
        </p:txBody>
      </p:sp>
      <p:sp>
        <p:nvSpPr>
          <p:cNvPr name="TextBox 7" id="7"/>
          <p:cNvSpPr txBox="true"/>
          <p:nvPr/>
        </p:nvSpPr>
        <p:spPr>
          <a:xfrm rot="0">
            <a:off x="1028700" y="1136704"/>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WIP LIMIT RESPECTÉ</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767542" y="2168341"/>
            <a:ext cx="8314552" cy="6651641"/>
          </a:xfrm>
          <a:custGeom>
            <a:avLst/>
            <a:gdLst/>
            <a:ahLst/>
            <a:cxnLst/>
            <a:rect r="r" b="b" t="t" l="l"/>
            <a:pathLst>
              <a:path h="6651641" w="8314552">
                <a:moveTo>
                  <a:pt x="0" y="0"/>
                </a:moveTo>
                <a:lnTo>
                  <a:pt x="8314551" y="0"/>
                </a:lnTo>
                <a:lnTo>
                  <a:pt x="8314551" y="6651641"/>
                </a:lnTo>
                <a:lnTo>
                  <a:pt x="0" y="6651641"/>
                </a:lnTo>
                <a:lnTo>
                  <a:pt x="0" y="0"/>
                </a:lnTo>
                <a:close/>
              </a:path>
            </a:pathLst>
          </a:custGeom>
          <a:blipFill>
            <a:blip r:embed="rId7"/>
            <a:stretch>
              <a:fillRect l="0" t="0" r="0" b="0"/>
            </a:stretch>
          </a:blipFill>
        </p:spPr>
      </p:sp>
      <p:sp>
        <p:nvSpPr>
          <p:cNvPr name="TextBox 5" id="5"/>
          <p:cNvSpPr txBox="true"/>
          <p:nvPr/>
        </p:nvSpPr>
        <p:spPr>
          <a:xfrm rot="0">
            <a:off x="1028700" y="2286246"/>
            <a:ext cx="9414364" cy="4718160"/>
          </a:xfrm>
          <a:prstGeom prst="rect">
            <a:avLst/>
          </a:prstGeom>
        </p:spPr>
        <p:txBody>
          <a:bodyPr anchor="t" rtlCol="false" tIns="0" lIns="0" bIns="0" rIns="0">
            <a:spAutoFit/>
          </a:bodyPr>
          <a:lstStyle/>
          <a:p>
            <a:pPr>
              <a:lnSpc>
                <a:spcPts val="6080"/>
              </a:lnSpc>
            </a:pPr>
            <a:r>
              <a:rPr lang="en-US" sz="3800">
                <a:solidFill>
                  <a:srgbClr val="737373"/>
                </a:solidFill>
                <a:latin typeface="DM Sans"/>
              </a:rPr>
              <a:t>Durée Totale</a:t>
            </a:r>
          </a:p>
          <a:p>
            <a:pPr>
              <a:lnSpc>
                <a:spcPts val="6080"/>
              </a:lnSpc>
            </a:pPr>
            <a:r>
              <a:rPr lang="en-US" sz="3800">
                <a:solidFill>
                  <a:srgbClr val="737373"/>
                </a:solidFill>
                <a:latin typeface="DM Sans"/>
              </a:rPr>
              <a:t>Mesure de l'Efficacité</a:t>
            </a:r>
          </a:p>
          <a:p>
            <a:pPr>
              <a:lnSpc>
                <a:spcPts val="6080"/>
              </a:lnSpc>
            </a:pPr>
            <a:r>
              <a:rPr lang="en-US" sz="3800">
                <a:solidFill>
                  <a:srgbClr val="737373"/>
                </a:solidFill>
                <a:latin typeface="DM Sans"/>
              </a:rPr>
              <a:t>Gestion des Attentes</a:t>
            </a:r>
          </a:p>
          <a:p>
            <a:pPr>
              <a:lnSpc>
                <a:spcPts val="6080"/>
              </a:lnSpc>
            </a:pPr>
            <a:r>
              <a:rPr lang="en-US" sz="3800">
                <a:solidFill>
                  <a:srgbClr val="737373"/>
                </a:solidFill>
                <a:latin typeface="DM Sans"/>
              </a:rPr>
              <a:t>Amélioration Continue</a:t>
            </a:r>
          </a:p>
          <a:p>
            <a:pPr>
              <a:lnSpc>
                <a:spcPts val="4232"/>
              </a:lnSpc>
            </a:pPr>
          </a:p>
          <a:p>
            <a:pPr>
              <a:lnSpc>
                <a:spcPts val="4114"/>
              </a:lnSpc>
            </a:pPr>
          </a:p>
          <a:p>
            <a:pPr>
              <a:lnSpc>
                <a:spcPts val="4232"/>
              </a:lnSpc>
            </a:pPr>
          </a:p>
        </p:txBody>
      </p:sp>
      <p:sp>
        <p:nvSpPr>
          <p:cNvPr name="TextBox 6" id="6"/>
          <p:cNvSpPr txBox="true"/>
          <p:nvPr/>
        </p:nvSpPr>
        <p:spPr>
          <a:xfrm rot="0">
            <a:off x="1028700"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LEAD TIME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443064" y="2478467"/>
            <a:ext cx="8035355" cy="5330065"/>
          </a:xfrm>
          <a:custGeom>
            <a:avLst/>
            <a:gdLst/>
            <a:ahLst/>
            <a:cxnLst/>
            <a:rect r="r" b="b" t="t" l="l"/>
            <a:pathLst>
              <a:path h="5330065" w="8035355">
                <a:moveTo>
                  <a:pt x="0" y="0"/>
                </a:moveTo>
                <a:lnTo>
                  <a:pt x="8035355" y="0"/>
                </a:lnTo>
                <a:lnTo>
                  <a:pt x="8035355" y="5330066"/>
                </a:lnTo>
                <a:lnTo>
                  <a:pt x="0" y="5330066"/>
                </a:lnTo>
                <a:lnTo>
                  <a:pt x="0" y="0"/>
                </a:lnTo>
                <a:close/>
              </a:path>
            </a:pathLst>
          </a:custGeom>
          <a:blipFill>
            <a:blip r:embed="rId7"/>
            <a:stretch>
              <a:fillRect l="0" t="0" r="0" b="0"/>
            </a:stretch>
          </a:blipFill>
        </p:spPr>
      </p:sp>
      <p:sp>
        <p:nvSpPr>
          <p:cNvPr name="TextBox 5" id="5"/>
          <p:cNvSpPr txBox="true"/>
          <p:nvPr/>
        </p:nvSpPr>
        <p:spPr>
          <a:xfrm rot="0">
            <a:off x="1028700" y="2595770"/>
            <a:ext cx="9414364" cy="3035935"/>
          </a:xfrm>
          <a:prstGeom prst="rect">
            <a:avLst/>
          </a:prstGeom>
        </p:spPr>
        <p:txBody>
          <a:bodyPr anchor="t" rtlCol="false" tIns="0" lIns="0" bIns="0" rIns="0">
            <a:spAutoFit/>
          </a:bodyPr>
          <a:lstStyle/>
          <a:p>
            <a:pPr>
              <a:lnSpc>
                <a:spcPts val="6080"/>
              </a:lnSpc>
            </a:pPr>
            <a:r>
              <a:rPr lang="en-US" sz="3800">
                <a:solidFill>
                  <a:srgbClr val="737373"/>
                </a:solidFill>
                <a:latin typeface="DM Sans"/>
              </a:rPr>
              <a:t>Temps Entre deux étapes</a:t>
            </a:r>
          </a:p>
          <a:p>
            <a:pPr>
              <a:lnSpc>
                <a:spcPts val="6080"/>
              </a:lnSpc>
            </a:pPr>
            <a:r>
              <a:rPr lang="en-US" sz="3800">
                <a:solidFill>
                  <a:srgbClr val="737373"/>
                </a:solidFill>
                <a:latin typeface="DM Sans"/>
              </a:rPr>
              <a:t>Optimisation des étapes</a:t>
            </a:r>
          </a:p>
          <a:p>
            <a:pPr>
              <a:lnSpc>
                <a:spcPts val="6080"/>
              </a:lnSpc>
            </a:pPr>
            <a:r>
              <a:rPr lang="en-US" sz="3800">
                <a:solidFill>
                  <a:srgbClr val="737373"/>
                </a:solidFill>
                <a:latin typeface="DM Sans"/>
              </a:rPr>
              <a:t>Réduction des délais</a:t>
            </a:r>
          </a:p>
          <a:p>
            <a:pPr>
              <a:lnSpc>
                <a:spcPts val="6080"/>
              </a:lnSpc>
            </a:pPr>
            <a:r>
              <a:rPr lang="en-US" sz="3800">
                <a:solidFill>
                  <a:srgbClr val="737373"/>
                </a:solidFill>
                <a:latin typeface="DM Sans"/>
              </a:rPr>
              <a:t>Suivi de la performance</a:t>
            </a:r>
          </a:p>
        </p:txBody>
      </p:sp>
      <p:sp>
        <p:nvSpPr>
          <p:cNvPr name="TextBox 6" id="6"/>
          <p:cNvSpPr txBox="true"/>
          <p:nvPr/>
        </p:nvSpPr>
        <p:spPr>
          <a:xfrm rot="0">
            <a:off x="1028700" y="1066800"/>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CYCLE TIME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458410" y="1539691"/>
            <a:ext cx="9071174" cy="6828031"/>
          </a:xfrm>
          <a:custGeom>
            <a:avLst/>
            <a:gdLst/>
            <a:ahLst/>
            <a:cxnLst/>
            <a:rect r="r" b="b" t="t" l="l"/>
            <a:pathLst>
              <a:path h="6828031" w="9071174">
                <a:moveTo>
                  <a:pt x="0" y="0"/>
                </a:moveTo>
                <a:lnTo>
                  <a:pt x="9071174" y="0"/>
                </a:lnTo>
                <a:lnTo>
                  <a:pt x="9071174" y="6828031"/>
                </a:lnTo>
                <a:lnTo>
                  <a:pt x="0" y="6828031"/>
                </a:lnTo>
                <a:lnTo>
                  <a:pt x="0" y="0"/>
                </a:lnTo>
                <a:close/>
              </a:path>
            </a:pathLst>
          </a:custGeom>
          <a:blipFill>
            <a:blip r:embed="rId7"/>
            <a:stretch>
              <a:fillRect l="0" t="0" r="0" b="0"/>
            </a:stretch>
          </a:blipFill>
        </p:spPr>
      </p:sp>
      <p:sp>
        <p:nvSpPr>
          <p:cNvPr name="TextBox 5" id="5"/>
          <p:cNvSpPr txBox="true"/>
          <p:nvPr/>
        </p:nvSpPr>
        <p:spPr>
          <a:xfrm rot="0">
            <a:off x="1028700" y="2107565"/>
            <a:ext cx="9414364" cy="3035935"/>
          </a:xfrm>
          <a:prstGeom prst="rect">
            <a:avLst/>
          </a:prstGeom>
        </p:spPr>
        <p:txBody>
          <a:bodyPr anchor="t" rtlCol="false" tIns="0" lIns="0" bIns="0" rIns="0">
            <a:spAutoFit/>
          </a:bodyPr>
          <a:lstStyle/>
          <a:p>
            <a:pPr>
              <a:lnSpc>
                <a:spcPts val="6080"/>
              </a:lnSpc>
            </a:pPr>
            <a:r>
              <a:rPr lang="en-US" sz="3800">
                <a:solidFill>
                  <a:srgbClr val="737373"/>
                </a:solidFill>
                <a:latin typeface="DM Sans"/>
              </a:rPr>
              <a:t>Point de Constriction</a:t>
            </a:r>
          </a:p>
          <a:p>
            <a:pPr>
              <a:lnSpc>
                <a:spcPts val="6080"/>
              </a:lnSpc>
            </a:pPr>
            <a:r>
              <a:rPr lang="en-US" sz="3800">
                <a:solidFill>
                  <a:srgbClr val="737373"/>
                </a:solidFill>
                <a:latin typeface="DM Sans"/>
              </a:rPr>
              <a:t>Impact sur le Flux de Travail</a:t>
            </a:r>
          </a:p>
          <a:p>
            <a:pPr>
              <a:lnSpc>
                <a:spcPts val="6080"/>
              </a:lnSpc>
            </a:pPr>
            <a:r>
              <a:rPr lang="en-US" sz="3800">
                <a:solidFill>
                  <a:srgbClr val="737373"/>
                </a:solidFill>
                <a:latin typeface="DM Sans"/>
              </a:rPr>
              <a:t>Identification Cruciale</a:t>
            </a:r>
          </a:p>
          <a:p>
            <a:pPr>
              <a:lnSpc>
                <a:spcPts val="6080"/>
              </a:lnSpc>
            </a:pPr>
            <a:r>
              <a:rPr lang="en-US" sz="3800">
                <a:solidFill>
                  <a:srgbClr val="737373"/>
                </a:solidFill>
                <a:latin typeface="DM Sans"/>
              </a:rPr>
              <a:t>Optimisation Continue</a:t>
            </a:r>
          </a:p>
        </p:txBody>
      </p:sp>
      <p:sp>
        <p:nvSpPr>
          <p:cNvPr name="TextBox 6" id="6"/>
          <p:cNvSpPr txBox="true"/>
          <p:nvPr/>
        </p:nvSpPr>
        <p:spPr>
          <a:xfrm rot="0">
            <a:off x="1028700" y="1234888"/>
            <a:ext cx="15012866"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BOTTLENECKS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804532" y="2502513"/>
            <a:ext cx="7454768" cy="7454768"/>
          </a:xfrm>
          <a:custGeom>
            <a:avLst/>
            <a:gdLst/>
            <a:ahLst/>
            <a:cxnLst/>
            <a:rect r="r" b="b" t="t" l="l"/>
            <a:pathLst>
              <a:path h="7454768" w="7454768">
                <a:moveTo>
                  <a:pt x="0" y="0"/>
                </a:moveTo>
                <a:lnTo>
                  <a:pt x="7454768" y="0"/>
                </a:lnTo>
                <a:lnTo>
                  <a:pt x="7454768" y="7454767"/>
                </a:lnTo>
                <a:lnTo>
                  <a:pt x="0" y="7454767"/>
                </a:lnTo>
                <a:lnTo>
                  <a:pt x="0" y="0"/>
                </a:lnTo>
                <a:close/>
              </a:path>
            </a:pathLst>
          </a:custGeom>
          <a:blipFill>
            <a:blip r:embed="rId5"/>
            <a:stretch>
              <a:fillRect l="0" t="0" r="0" b="0"/>
            </a:stretch>
          </a:blipFill>
        </p:spPr>
      </p:sp>
      <p:sp>
        <p:nvSpPr>
          <p:cNvPr name="TextBox 4" id="4"/>
          <p:cNvSpPr txBox="true"/>
          <p:nvPr/>
        </p:nvSpPr>
        <p:spPr>
          <a:xfrm rot="0">
            <a:off x="1105824" y="1066800"/>
            <a:ext cx="6726444"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LE PULL SYSTEM</a:t>
            </a:r>
          </a:p>
        </p:txBody>
      </p:sp>
      <p:sp>
        <p:nvSpPr>
          <p:cNvPr name="TextBox 5" id="5"/>
          <p:cNvSpPr txBox="true"/>
          <p:nvPr/>
        </p:nvSpPr>
        <p:spPr>
          <a:xfrm rot="0">
            <a:off x="1028700" y="2359638"/>
            <a:ext cx="9722745" cy="6122011"/>
          </a:xfrm>
          <a:prstGeom prst="rect">
            <a:avLst/>
          </a:prstGeom>
        </p:spPr>
        <p:txBody>
          <a:bodyPr anchor="t" rtlCol="false" tIns="0" lIns="0" bIns="0" rIns="0">
            <a:spAutoFit/>
          </a:bodyPr>
          <a:lstStyle/>
          <a:p>
            <a:pPr>
              <a:lnSpc>
                <a:spcPts val="6080"/>
              </a:lnSpc>
            </a:pPr>
            <a:r>
              <a:rPr lang="en-US" sz="3800">
                <a:solidFill>
                  <a:srgbClr val="737373"/>
                </a:solidFill>
                <a:latin typeface="DM Sans"/>
              </a:rPr>
              <a:t>Production basée sur la demande</a:t>
            </a:r>
          </a:p>
          <a:p>
            <a:pPr>
              <a:lnSpc>
                <a:spcPts val="6080"/>
              </a:lnSpc>
            </a:pPr>
            <a:r>
              <a:rPr lang="en-US" sz="3800">
                <a:solidFill>
                  <a:srgbClr val="737373"/>
                </a:solidFill>
                <a:latin typeface="DM Sans"/>
              </a:rPr>
              <a:t>Réduction des stocks</a:t>
            </a:r>
          </a:p>
          <a:p>
            <a:pPr>
              <a:lnSpc>
                <a:spcPts val="6080"/>
              </a:lnSpc>
            </a:pPr>
            <a:r>
              <a:rPr lang="en-US" sz="3800">
                <a:solidFill>
                  <a:srgbClr val="737373"/>
                </a:solidFill>
                <a:latin typeface="DM Sans"/>
              </a:rPr>
              <a:t>Minimisation des gaspillages</a:t>
            </a:r>
          </a:p>
          <a:p>
            <a:pPr>
              <a:lnSpc>
                <a:spcPts val="6080"/>
              </a:lnSpc>
            </a:pPr>
            <a:r>
              <a:rPr lang="en-US" sz="3800">
                <a:solidFill>
                  <a:srgbClr val="737373"/>
                </a:solidFill>
                <a:latin typeface="DM Sans"/>
              </a:rPr>
              <a:t>Réactivité accrue</a:t>
            </a:r>
          </a:p>
          <a:p>
            <a:pPr>
              <a:lnSpc>
                <a:spcPts val="6080"/>
              </a:lnSpc>
            </a:pPr>
            <a:r>
              <a:rPr lang="en-US" sz="3800">
                <a:solidFill>
                  <a:srgbClr val="737373"/>
                </a:solidFill>
                <a:latin typeface="DM Sans"/>
              </a:rPr>
              <a:t>Optimisation de l'efficacité</a:t>
            </a:r>
          </a:p>
          <a:p>
            <a:pPr>
              <a:lnSpc>
                <a:spcPts val="6080"/>
              </a:lnSpc>
            </a:pPr>
          </a:p>
          <a:p>
            <a:pPr>
              <a:lnSpc>
                <a:spcPts val="6080"/>
              </a:lnSpc>
            </a:pPr>
          </a:p>
          <a:p>
            <a:pPr>
              <a:lnSpc>
                <a:spcPts val="60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2396808"/>
            <a:ext cx="13906310" cy="5350510"/>
          </a:xfrm>
          <a:prstGeom prst="rect">
            <a:avLst/>
          </a:prstGeom>
        </p:spPr>
        <p:txBody>
          <a:bodyPr anchor="t" rtlCol="false" tIns="0" lIns="0" bIns="0" rIns="0">
            <a:spAutoFit/>
          </a:bodyPr>
          <a:lstStyle/>
          <a:p>
            <a:pPr>
              <a:lnSpc>
                <a:spcPts val="6080"/>
              </a:lnSpc>
            </a:pPr>
            <a:r>
              <a:rPr lang="en-US" sz="3800">
                <a:solidFill>
                  <a:srgbClr val="737373"/>
                </a:solidFill>
                <a:latin typeface="DM Sans"/>
              </a:rPr>
              <a:t>Visibilité Totale </a:t>
            </a:r>
          </a:p>
          <a:p>
            <a:pPr>
              <a:lnSpc>
                <a:spcPts val="6080"/>
              </a:lnSpc>
            </a:pPr>
            <a:r>
              <a:rPr lang="en-US" sz="3800">
                <a:solidFill>
                  <a:srgbClr val="737373"/>
                </a:solidFill>
                <a:latin typeface="DM Sans"/>
              </a:rPr>
              <a:t>Gestion Facilitée </a:t>
            </a:r>
          </a:p>
          <a:p>
            <a:pPr>
              <a:lnSpc>
                <a:spcPts val="6080"/>
              </a:lnSpc>
            </a:pPr>
            <a:r>
              <a:rPr lang="en-US" sz="3800">
                <a:solidFill>
                  <a:srgbClr val="737373"/>
                </a:solidFill>
                <a:latin typeface="DM Sans"/>
              </a:rPr>
              <a:t>Priorisation Intuitive </a:t>
            </a:r>
          </a:p>
          <a:p>
            <a:pPr>
              <a:lnSpc>
                <a:spcPts val="6080"/>
              </a:lnSpc>
            </a:pPr>
            <a:r>
              <a:rPr lang="en-US" sz="3800">
                <a:solidFill>
                  <a:srgbClr val="737373"/>
                </a:solidFill>
                <a:latin typeface="DM Sans"/>
              </a:rPr>
              <a:t>Collaboration Transparente </a:t>
            </a:r>
          </a:p>
          <a:p>
            <a:pPr>
              <a:lnSpc>
                <a:spcPts val="6080"/>
              </a:lnSpc>
            </a:pPr>
            <a:r>
              <a:rPr lang="en-US" sz="3800">
                <a:solidFill>
                  <a:srgbClr val="737373"/>
                </a:solidFill>
                <a:latin typeface="DM Sans"/>
              </a:rPr>
              <a:t>Éviter la Surcharge</a:t>
            </a:r>
          </a:p>
          <a:p>
            <a:pPr>
              <a:lnSpc>
                <a:spcPts val="6080"/>
              </a:lnSpc>
            </a:pPr>
            <a:r>
              <a:rPr lang="en-US" sz="3800">
                <a:solidFill>
                  <a:srgbClr val="737373"/>
                </a:solidFill>
                <a:latin typeface="DM Sans"/>
              </a:rPr>
              <a:t>Adaptation Facile </a:t>
            </a:r>
          </a:p>
          <a:p>
            <a:pPr>
              <a:lnSpc>
                <a:spcPts val="6080"/>
              </a:lnSpc>
            </a:pPr>
          </a:p>
        </p:txBody>
      </p:sp>
      <p:sp>
        <p:nvSpPr>
          <p:cNvPr name="Freeform 5" id="5"/>
          <p:cNvSpPr/>
          <p:nvPr/>
        </p:nvSpPr>
        <p:spPr>
          <a:xfrm flipH="false" flipV="false" rot="0">
            <a:off x="7291540" y="1714506"/>
            <a:ext cx="10166106" cy="7421257"/>
          </a:xfrm>
          <a:custGeom>
            <a:avLst/>
            <a:gdLst/>
            <a:ahLst/>
            <a:cxnLst/>
            <a:rect r="r" b="b" t="t" l="l"/>
            <a:pathLst>
              <a:path h="7421257" w="10166106">
                <a:moveTo>
                  <a:pt x="0" y="0"/>
                </a:moveTo>
                <a:lnTo>
                  <a:pt x="10166105" y="0"/>
                </a:lnTo>
                <a:lnTo>
                  <a:pt x="10166105" y="7421257"/>
                </a:lnTo>
                <a:lnTo>
                  <a:pt x="0" y="7421257"/>
                </a:lnTo>
                <a:lnTo>
                  <a:pt x="0" y="0"/>
                </a:lnTo>
                <a:close/>
              </a:path>
            </a:pathLst>
          </a:custGeom>
          <a:blipFill>
            <a:blip r:embed="rId7"/>
            <a:stretch>
              <a:fillRect l="0" t="0" r="0" b="0"/>
            </a:stretch>
          </a:blipFill>
        </p:spPr>
      </p:sp>
      <p:sp>
        <p:nvSpPr>
          <p:cNvPr name="TextBox 6" id="6"/>
          <p:cNvSpPr txBox="true"/>
          <p:nvPr/>
        </p:nvSpPr>
        <p:spPr>
          <a:xfrm rot="0">
            <a:off x="1028700" y="1066800"/>
            <a:ext cx="9144000"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LE TABLEAU KANBAN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037955" y="4352752"/>
            <a:ext cx="9221345" cy="4850427"/>
          </a:xfrm>
          <a:custGeom>
            <a:avLst/>
            <a:gdLst/>
            <a:ahLst/>
            <a:cxnLst/>
            <a:rect r="r" b="b" t="t" l="l"/>
            <a:pathLst>
              <a:path h="4850427" w="9221345">
                <a:moveTo>
                  <a:pt x="0" y="0"/>
                </a:moveTo>
                <a:lnTo>
                  <a:pt x="9221345" y="0"/>
                </a:lnTo>
                <a:lnTo>
                  <a:pt x="9221345" y="4850427"/>
                </a:lnTo>
                <a:lnTo>
                  <a:pt x="0" y="4850427"/>
                </a:lnTo>
                <a:lnTo>
                  <a:pt x="0" y="0"/>
                </a:lnTo>
                <a:close/>
              </a:path>
            </a:pathLst>
          </a:custGeom>
          <a:blipFill>
            <a:blip r:embed="rId7"/>
            <a:stretch>
              <a:fillRect l="0" t="0" r="0" b="0"/>
            </a:stretch>
          </a:blipFill>
        </p:spPr>
      </p:sp>
      <p:sp>
        <p:nvSpPr>
          <p:cNvPr name="TextBox 5" id="5"/>
          <p:cNvSpPr txBox="true"/>
          <p:nvPr/>
        </p:nvSpPr>
        <p:spPr>
          <a:xfrm rot="0">
            <a:off x="1028700" y="2377584"/>
            <a:ext cx="9414364" cy="3807460"/>
          </a:xfrm>
          <a:prstGeom prst="rect">
            <a:avLst/>
          </a:prstGeom>
        </p:spPr>
        <p:txBody>
          <a:bodyPr anchor="t" rtlCol="false" tIns="0" lIns="0" bIns="0" rIns="0">
            <a:spAutoFit/>
          </a:bodyPr>
          <a:lstStyle/>
          <a:p>
            <a:pPr>
              <a:lnSpc>
                <a:spcPts val="6080"/>
              </a:lnSpc>
            </a:pPr>
            <a:r>
              <a:rPr lang="en-US" sz="3800">
                <a:solidFill>
                  <a:srgbClr val="737373"/>
                </a:solidFill>
                <a:latin typeface="DM Sans"/>
              </a:rPr>
              <a:t>Tâche prête pour le développement</a:t>
            </a:r>
          </a:p>
          <a:p>
            <a:pPr>
              <a:lnSpc>
                <a:spcPts val="6080"/>
              </a:lnSpc>
            </a:pPr>
            <a:r>
              <a:rPr lang="en-US" sz="3800">
                <a:solidFill>
                  <a:srgbClr val="737373"/>
                </a:solidFill>
                <a:latin typeface="DM Sans"/>
              </a:rPr>
              <a:t>Développement terminé </a:t>
            </a:r>
          </a:p>
          <a:p>
            <a:pPr>
              <a:lnSpc>
                <a:spcPts val="6080"/>
              </a:lnSpc>
            </a:pPr>
            <a:r>
              <a:rPr lang="en-US" sz="3800">
                <a:solidFill>
                  <a:srgbClr val="737373"/>
                </a:solidFill>
                <a:latin typeface="DM Sans"/>
              </a:rPr>
              <a:t>Tests réussis</a:t>
            </a:r>
          </a:p>
          <a:p>
            <a:pPr>
              <a:lnSpc>
                <a:spcPts val="6080"/>
              </a:lnSpc>
            </a:pPr>
            <a:r>
              <a:rPr lang="en-US" sz="3800">
                <a:solidFill>
                  <a:srgbClr val="737373"/>
                </a:solidFill>
                <a:latin typeface="DM Sans"/>
              </a:rPr>
              <a:t>Validation du produit</a:t>
            </a:r>
          </a:p>
          <a:p>
            <a:pPr>
              <a:lnSpc>
                <a:spcPts val="6080"/>
              </a:lnSpc>
            </a:pPr>
            <a:r>
              <a:rPr lang="en-US" sz="3800">
                <a:solidFill>
                  <a:srgbClr val="737373"/>
                </a:solidFill>
                <a:latin typeface="DM Sans"/>
              </a:rPr>
              <a:t>Tâche acceptée par le client</a:t>
            </a:r>
          </a:p>
        </p:txBody>
      </p:sp>
      <p:sp>
        <p:nvSpPr>
          <p:cNvPr name="TextBox 6" id="6"/>
          <p:cNvSpPr txBox="true"/>
          <p:nvPr/>
        </p:nvSpPr>
        <p:spPr>
          <a:xfrm rot="0">
            <a:off x="1028700" y="1066800"/>
            <a:ext cx="10990385"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ÉTABLISSEMENT DES RÈGLES DE FLUX</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31107" y="2637155"/>
            <a:ext cx="8828193" cy="6422800"/>
          </a:xfrm>
          <a:custGeom>
            <a:avLst/>
            <a:gdLst/>
            <a:ahLst/>
            <a:cxnLst/>
            <a:rect r="r" b="b" t="t" l="l"/>
            <a:pathLst>
              <a:path h="6422800" w="8828193">
                <a:moveTo>
                  <a:pt x="0" y="0"/>
                </a:moveTo>
                <a:lnTo>
                  <a:pt x="8828193" y="0"/>
                </a:lnTo>
                <a:lnTo>
                  <a:pt x="8828193" y="6422800"/>
                </a:lnTo>
                <a:lnTo>
                  <a:pt x="0" y="6422800"/>
                </a:lnTo>
                <a:lnTo>
                  <a:pt x="0" y="0"/>
                </a:lnTo>
                <a:close/>
              </a:path>
            </a:pathLst>
          </a:custGeom>
          <a:blipFill>
            <a:blip r:embed="rId7"/>
            <a:stretch>
              <a:fillRect l="0" t="0" r="0" b="-3088"/>
            </a:stretch>
          </a:blipFill>
        </p:spPr>
      </p:sp>
      <p:sp>
        <p:nvSpPr>
          <p:cNvPr name="TextBox 5" id="5"/>
          <p:cNvSpPr txBox="true"/>
          <p:nvPr/>
        </p:nvSpPr>
        <p:spPr>
          <a:xfrm rot="0">
            <a:off x="1028700" y="2330406"/>
            <a:ext cx="9414364" cy="3035935"/>
          </a:xfrm>
          <a:prstGeom prst="rect">
            <a:avLst/>
          </a:prstGeom>
        </p:spPr>
        <p:txBody>
          <a:bodyPr anchor="t" rtlCol="false" tIns="0" lIns="0" bIns="0" rIns="0">
            <a:spAutoFit/>
          </a:bodyPr>
          <a:lstStyle/>
          <a:p>
            <a:pPr>
              <a:lnSpc>
                <a:spcPts val="6080"/>
              </a:lnSpc>
            </a:pPr>
            <a:r>
              <a:rPr lang="en-US" sz="3800">
                <a:solidFill>
                  <a:srgbClr val="737373"/>
                </a:solidFill>
                <a:latin typeface="DM Sans"/>
              </a:rPr>
              <a:t>Ressources disponibles</a:t>
            </a:r>
          </a:p>
          <a:p>
            <a:pPr>
              <a:lnSpc>
                <a:spcPts val="6080"/>
              </a:lnSpc>
            </a:pPr>
            <a:r>
              <a:rPr lang="en-US" sz="3800">
                <a:solidFill>
                  <a:srgbClr val="737373"/>
                </a:solidFill>
                <a:latin typeface="DM Sans"/>
              </a:rPr>
              <a:t>Description claire</a:t>
            </a:r>
          </a:p>
          <a:p>
            <a:pPr>
              <a:lnSpc>
                <a:spcPts val="6080"/>
              </a:lnSpc>
            </a:pPr>
            <a:r>
              <a:rPr lang="en-US" sz="3800">
                <a:solidFill>
                  <a:srgbClr val="737373"/>
                </a:solidFill>
                <a:latin typeface="DM Sans"/>
              </a:rPr>
              <a:t>Priorisation</a:t>
            </a:r>
          </a:p>
          <a:p>
            <a:pPr>
              <a:lnSpc>
                <a:spcPts val="6080"/>
              </a:lnSpc>
            </a:pPr>
            <a:r>
              <a:rPr lang="en-US" sz="3800">
                <a:solidFill>
                  <a:srgbClr val="737373"/>
                </a:solidFill>
                <a:latin typeface="DM Sans"/>
              </a:rPr>
              <a:t>Acceptation des critères</a:t>
            </a:r>
          </a:p>
        </p:txBody>
      </p:sp>
      <p:sp>
        <p:nvSpPr>
          <p:cNvPr name="TextBox 6" id="6"/>
          <p:cNvSpPr txBox="true"/>
          <p:nvPr/>
        </p:nvSpPr>
        <p:spPr>
          <a:xfrm rot="0">
            <a:off x="1028700" y="1066800"/>
            <a:ext cx="12144375"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TÂCHE PRÊTE POUR LE DÉVELOPPEMENT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596818" y="2520459"/>
            <a:ext cx="6662482" cy="6662482"/>
          </a:xfrm>
          <a:custGeom>
            <a:avLst/>
            <a:gdLst/>
            <a:ahLst/>
            <a:cxnLst/>
            <a:rect r="r" b="b" t="t" l="l"/>
            <a:pathLst>
              <a:path h="6662482" w="6662482">
                <a:moveTo>
                  <a:pt x="0" y="0"/>
                </a:moveTo>
                <a:lnTo>
                  <a:pt x="6662482" y="0"/>
                </a:lnTo>
                <a:lnTo>
                  <a:pt x="6662482" y="6662483"/>
                </a:lnTo>
                <a:lnTo>
                  <a:pt x="0" y="6662483"/>
                </a:lnTo>
                <a:lnTo>
                  <a:pt x="0" y="0"/>
                </a:lnTo>
                <a:close/>
              </a:path>
            </a:pathLst>
          </a:custGeom>
          <a:blipFill>
            <a:blip r:embed="rId7"/>
            <a:stretch>
              <a:fillRect l="0" t="0" r="0" b="0"/>
            </a:stretch>
          </a:blipFill>
        </p:spPr>
      </p:sp>
      <p:sp>
        <p:nvSpPr>
          <p:cNvPr name="TextBox 5" id="5"/>
          <p:cNvSpPr txBox="true"/>
          <p:nvPr/>
        </p:nvSpPr>
        <p:spPr>
          <a:xfrm rot="0">
            <a:off x="1028700" y="2377584"/>
            <a:ext cx="9414364" cy="3807460"/>
          </a:xfrm>
          <a:prstGeom prst="rect">
            <a:avLst/>
          </a:prstGeom>
        </p:spPr>
        <p:txBody>
          <a:bodyPr anchor="t" rtlCol="false" tIns="0" lIns="0" bIns="0" rIns="0">
            <a:spAutoFit/>
          </a:bodyPr>
          <a:lstStyle/>
          <a:p>
            <a:pPr>
              <a:lnSpc>
                <a:spcPts val="6080"/>
              </a:lnSpc>
            </a:pPr>
            <a:r>
              <a:rPr lang="en-US" sz="3800">
                <a:solidFill>
                  <a:srgbClr val="737373"/>
                </a:solidFill>
                <a:latin typeface="DM Sans"/>
              </a:rPr>
              <a:t>Critères d'acceptation</a:t>
            </a:r>
          </a:p>
          <a:p>
            <a:pPr>
              <a:lnSpc>
                <a:spcPts val="6080"/>
              </a:lnSpc>
            </a:pPr>
            <a:r>
              <a:rPr lang="en-US" sz="3800">
                <a:solidFill>
                  <a:srgbClr val="737373"/>
                </a:solidFill>
                <a:latin typeface="DM Sans"/>
              </a:rPr>
              <a:t>Aucun bug critique</a:t>
            </a:r>
          </a:p>
          <a:p>
            <a:pPr>
              <a:lnSpc>
                <a:spcPts val="6080"/>
              </a:lnSpc>
            </a:pPr>
            <a:r>
              <a:rPr lang="en-US" sz="3800">
                <a:solidFill>
                  <a:srgbClr val="737373"/>
                </a:solidFill>
                <a:latin typeface="DM Sans"/>
              </a:rPr>
              <a:t>Documentation à jour</a:t>
            </a:r>
          </a:p>
          <a:p>
            <a:pPr>
              <a:lnSpc>
                <a:spcPts val="6080"/>
              </a:lnSpc>
            </a:pPr>
            <a:r>
              <a:rPr lang="en-US" sz="3800">
                <a:solidFill>
                  <a:srgbClr val="737373"/>
                </a:solidFill>
                <a:latin typeface="DM Sans"/>
              </a:rPr>
              <a:t>Revue par les pairs</a:t>
            </a:r>
          </a:p>
          <a:p>
            <a:pPr>
              <a:lnSpc>
                <a:spcPts val="6080"/>
              </a:lnSpc>
            </a:pPr>
            <a:r>
              <a:rPr lang="en-US" sz="3800">
                <a:solidFill>
                  <a:srgbClr val="737373"/>
                </a:solidFill>
                <a:latin typeface="DM Sans"/>
              </a:rPr>
              <a:t>Validation du propriétaire de la tâche</a:t>
            </a:r>
          </a:p>
        </p:txBody>
      </p:sp>
      <p:sp>
        <p:nvSpPr>
          <p:cNvPr name="TextBox 6" id="6"/>
          <p:cNvSpPr txBox="true"/>
          <p:nvPr/>
        </p:nvSpPr>
        <p:spPr>
          <a:xfrm rot="0">
            <a:off x="1028700" y="1066800"/>
            <a:ext cx="10990385"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DÉVELOPPEMENT TERMINÉ</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733305" y="2856493"/>
            <a:ext cx="7525995" cy="5019696"/>
          </a:xfrm>
          <a:custGeom>
            <a:avLst/>
            <a:gdLst/>
            <a:ahLst/>
            <a:cxnLst/>
            <a:rect r="r" b="b" t="t" l="l"/>
            <a:pathLst>
              <a:path h="5019696" w="7525995">
                <a:moveTo>
                  <a:pt x="0" y="0"/>
                </a:moveTo>
                <a:lnTo>
                  <a:pt x="7525995" y="0"/>
                </a:lnTo>
                <a:lnTo>
                  <a:pt x="7525995" y="5019696"/>
                </a:lnTo>
                <a:lnTo>
                  <a:pt x="0" y="5019696"/>
                </a:lnTo>
                <a:lnTo>
                  <a:pt x="0" y="0"/>
                </a:lnTo>
                <a:close/>
              </a:path>
            </a:pathLst>
          </a:custGeom>
          <a:blipFill>
            <a:blip r:embed="rId7"/>
            <a:stretch>
              <a:fillRect l="0" t="0" r="0" b="0"/>
            </a:stretch>
          </a:blipFill>
        </p:spPr>
      </p:sp>
      <p:sp>
        <p:nvSpPr>
          <p:cNvPr name="TextBox 5" id="5"/>
          <p:cNvSpPr txBox="true"/>
          <p:nvPr/>
        </p:nvSpPr>
        <p:spPr>
          <a:xfrm rot="0">
            <a:off x="1028700" y="2330406"/>
            <a:ext cx="9414364" cy="3035935"/>
          </a:xfrm>
          <a:prstGeom prst="rect">
            <a:avLst/>
          </a:prstGeom>
        </p:spPr>
        <p:txBody>
          <a:bodyPr anchor="t" rtlCol="false" tIns="0" lIns="0" bIns="0" rIns="0">
            <a:spAutoFit/>
          </a:bodyPr>
          <a:lstStyle/>
          <a:p>
            <a:pPr>
              <a:lnSpc>
                <a:spcPts val="6080"/>
              </a:lnSpc>
            </a:pPr>
            <a:r>
              <a:rPr lang="en-US" sz="3800">
                <a:solidFill>
                  <a:srgbClr val="737373"/>
                </a:solidFill>
                <a:latin typeface="DM Sans"/>
              </a:rPr>
              <a:t>Critères de réussite des tests</a:t>
            </a:r>
          </a:p>
          <a:p>
            <a:pPr>
              <a:lnSpc>
                <a:spcPts val="6080"/>
              </a:lnSpc>
            </a:pPr>
            <a:r>
              <a:rPr lang="en-US" sz="3800">
                <a:solidFill>
                  <a:srgbClr val="737373"/>
                </a:solidFill>
                <a:latin typeface="DM Sans"/>
              </a:rPr>
              <a:t>Validation par les testeurs</a:t>
            </a:r>
          </a:p>
          <a:p>
            <a:pPr>
              <a:lnSpc>
                <a:spcPts val="6080"/>
              </a:lnSpc>
            </a:pPr>
            <a:r>
              <a:rPr lang="en-US" sz="3800">
                <a:solidFill>
                  <a:srgbClr val="737373"/>
                </a:solidFill>
                <a:latin typeface="DM Sans"/>
              </a:rPr>
              <a:t>Tous les problèmes ou bugs détectés doivent être résolus</a:t>
            </a:r>
          </a:p>
        </p:txBody>
      </p:sp>
      <p:sp>
        <p:nvSpPr>
          <p:cNvPr name="TextBox 6" id="6"/>
          <p:cNvSpPr txBox="true"/>
          <p:nvPr/>
        </p:nvSpPr>
        <p:spPr>
          <a:xfrm rot="0">
            <a:off x="1028700" y="1066800"/>
            <a:ext cx="10990385"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TESTS RÉUSSIS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83003" y="3044877"/>
            <a:ext cx="15521995" cy="6160480"/>
          </a:xfrm>
          <a:custGeom>
            <a:avLst/>
            <a:gdLst/>
            <a:ahLst/>
            <a:cxnLst/>
            <a:rect r="r" b="b" t="t" l="l"/>
            <a:pathLst>
              <a:path h="6160480" w="15521995">
                <a:moveTo>
                  <a:pt x="0" y="0"/>
                </a:moveTo>
                <a:lnTo>
                  <a:pt x="15521994" y="0"/>
                </a:lnTo>
                <a:lnTo>
                  <a:pt x="15521994" y="6160480"/>
                </a:lnTo>
                <a:lnTo>
                  <a:pt x="0" y="6160480"/>
                </a:lnTo>
                <a:lnTo>
                  <a:pt x="0" y="0"/>
                </a:lnTo>
                <a:close/>
              </a:path>
            </a:pathLst>
          </a:custGeom>
          <a:blipFill>
            <a:blip r:embed="rId7"/>
            <a:stretch>
              <a:fillRect l="0" t="0" r="0" b="0"/>
            </a:stretch>
          </a:blipFill>
        </p:spPr>
      </p:sp>
      <p:sp>
        <p:nvSpPr>
          <p:cNvPr name="TextBox 5" id="5"/>
          <p:cNvSpPr txBox="true"/>
          <p:nvPr/>
        </p:nvSpPr>
        <p:spPr>
          <a:xfrm rot="0">
            <a:off x="1028700" y="1066800"/>
            <a:ext cx="10990385"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LE TABLEAU CONCRÈTEMENT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DAFwMVWUpRA</dc:identifier>
  <dcterms:modified xsi:type="dcterms:W3CDTF">2011-08-01T06:04:30Z</dcterms:modified>
  <cp:revision>1</cp:revision>
  <dc:title>Optimisation des processus avec la méthodologie Kanban</dc:title>
</cp:coreProperties>
</file>